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58" r:id="rId5"/>
    <p:sldId id="259" r:id="rId6"/>
    <p:sldId id="260" r:id="rId7"/>
    <p:sldId id="261" r:id="rId8"/>
    <p:sldId id="265" r:id="rId9"/>
    <p:sldId id="262"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09.10.2024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pPr/>
              <a:t>09.10.2024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88640"/>
            <a:ext cx="8568952" cy="1793167"/>
          </a:xfrm>
        </p:spPr>
        <p:txBody>
          <a:bodyPr/>
          <a:lstStyle/>
          <a:p>
            <a:pPr marL="182880" indent="0">
              <a:buNone/>
            </a:pPr>
            <a:r>
              <a:rPr lang="kk-KZ" sz="2800" dirty="0" smtClean="0">
                <a:effectLst/>
              </a:rPr>
              <a:t>ӨНІМ </a:t>
            </a:r>
            <a:r>
              <a:rPr lang="kk-KZ" sz="2800" dirty="0">
                <a:effectLst/>
              </a:rPr>
              <a:t>ӨНДІРУ ЖӘНЕ ЖҮЗЕГЕ АСЫРУ </a:t>
            </a:r>
            <a:r>
              <a:rPr lang="kk-KZ" sz="2800" dirty="0" smtClean="0">
                <a:effectLst/>
              </a:rPr>
              <a:t>КӨЛЕМІН </a:t>
            </a:r>
            <a:r>
              <a:rPr lang="kk-KZ" sz="2800" dirty="0">
                <a:effectLst/>
              </a:rPr>
              <a:t>ТАЛДАУ </a:t>
            </a:r>
            <a:r>
              <a:rPr lang="ru-RU" sz="2800" dirty="0">
                <a:effectLst/>
              </a:rPr>
              <a:t/>
            </a:r>
            <a:br>
              <a:rPr lang="ru-RU" sz="2800" dirty="0">
                <a:effectLst/>
              </a:rPr>
            </a:br>
            <a:r>
              <a:rPr lang="kk-KZ" sz="2800" dirty="0">
                <a:effectLst/>
              </a:rPr>
              <a:t> </a:t>
            </a:r>
            <a:r>
              <a:rPr lang="ru-RU" sz="2800" dirty="0">
                <a:effectLst/>
              </a:rPr>
              <a:t/>
            </a:r>
            <a:br>
              <a:rPr lang="ru-RU" sz="2800" dirty="0">
                <a:effectLst/>
              </a:rPr>
            </a:br>
            <a:r>
              <a:rPr lang="kk-KZ" sz="2800" dirty="0">
                <a:effectLst/>
              </a:rPr>
              <a:t>Дәріс жоспары(1 сағат</a:t>
            </a:r>
            <a:r>
              <a:rPr lang="kk-KZ" sz="2800" dirty="0" smtClean="0">
                <a:effectLst/>
              </a:rPr>
              <a:t>)</a:t>
            </a:r>
            <a:br>
              <a:rPr lang="kk-KZ" sz="2800" dirty="0" smtClean="0">
                <a:effectLst/>
              </a:rPr>
            </a:br>
            <a:r>
              <a:rPr lang="ru-RU" sz="2800" dirty="0">
                <a:effectLst/>
              </a:rPr>
              <a:t/>
            </a:r>
            <a:br>
              <a:rPr lang="ru-RU" sz="2800" dirty="0">
                <a:effectLst/>
              </a:rPr>
            </a:br>
            <a:r>
              <a:rPr lang="ru-RU" sz="2800" dirty="0" smtClean="0">
                <a:effectLst/>
              </a:rPr>
              <a:t>1.</a:t>
            </a:r>
            <a:r>
              <a:rPr lang="kk-KZ" sz="2800" dirty="0" smtClean="0">
                <a:effectLst/>
              </a:rPr>
              <a:t>Өндірістік </a:t>
            </a:r>
            <a:r>
              <a:rPr lang="kk-KZ" sz="2800" dirty="0">
                <a:effectLst/>
              </a:rPr>
              <a:t>нәтижелерін талдаудың міндеттері және көздері</a:t>
            </a:r>
            <a:r>
              <a:rPr lang="ru-RU" sz="2800" dirty="0">
                <a:effectLst/>
              </a:rPr>
              <a:t/>
            </a:r>
            <a:br>
              <a:rPr lang="ru-RU" sz="2800" dirty="0">
                <a:effectLst/>
              </a:rPr>
            </a:br>
            <a:r>
              <a:rPr lang="ru-RU" sz="2800" dirty="0" smtClean="0">
                <a:effectLst/>
              </a:rPr>
              <a:t>2.</a:t>
            </a:r>
            <a:r>
              <a:rPr lang="kk-KZ" sz="2800" dirty="0" smtClean="0">
                <a:effectLst/>
              </a:rPr>
              <a:t>Өнім </a:t>
            </a:r>
            <a:r>
              <a:rPr lang="kk-KZ" sz="2800" dirty="0">
                <a:effectLst/>
              </a:rPr>
              <a:t>өндіру және жүзеге асыру көлемінің динамикасы, ассортименті және түрлері бойынша талдау </a:t>
            </a:r>
            <a:r>
              <a:rPr lang="ru-RU" sz="2800" dirty="0">
                <a:effectLst/>
              </a:rPr>
              <a:t/>
            </a:r>
            <a:br>
              <a:rPr lang="ru-RU" sz="2800" dirty="0">
                <a:effectLst/>
              </a:rPr>
            </a:br>
            <a:r>
              <a:rPr lang="ru-RU" sz="2800" dirty="0" smtClean="0">
                <a:effectLst/>
              </a:rPr>
              <a:t>3.</a:t>
            </a:r>
            <a:r>
              <a:rPr lang="kk-KZ" sz="2800" dirty="0" smtClean="0">
                <a:effectLst/>
              </a:rPr>
              <a:t>Өнім </a:t>
            </a:r>
            <a:r>
              <a:rPr lang="kk-KZ" sz="2800" dirty="0">
                <a:effectLst/>
              </a:rPr>
              <a:t>көлеміне факторлардың әсерін талдау және құрылымның қозғаласын талау. Өнімнің төлемқабілеттілікті талдау</a:t>
            </a:r>
            <a:r>
              <a:rPr lang="ru-RU" sz="2800" dirty="0">
                <a:effectLst/>
              </a:rPr>
              <a:t/>
            </a:r>
            <a:br>
              <a:rPr lang="ru-RU" sz="2800" dirty="0">
                <a:effectLst/>
              </a:rPr>
            </a:br>
            <a:endParaRPr lang="ru-RU" sz="2800" dirty="0"/>
          </a:p>
        </p:txBody>
      </p:sp>
    </p:spTree>
    <p:extLst>
      <p:ext uri="{BB962C8B-B14F-4D97-AF65-F5344CB8AC3E}">
        <p14:creationId xmlns:p14="http://schemas.microsoft.com/office/powerpoint/2010/main" val="2320523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772816"/>
            <a:ext cx="8064896" cy="1143000"/>
          </a:xfrm>
        </p:spPr>
        <p:txBody>
          <a:bodyPr/>
          <a:lstStyle/>
          <a:p>
            <a:pPr algn="l"/>
            <a:r>
              <a:rPr lang="ru-RU" sz="4800" dirty="0">
                <a:effectLst/>
              </a:rPr>
              <a:t>1.</a:t>
            </a:r>
            <a:r>
              <a:rPr lang="kk-KZ" sz="4800" dirty="0">
                <a:effectLst/>
              </a:rPr>
              <a:t>Өндірістік нәтижелерін талдаудың міндеттері және көздері</a:t>
            </a:r>
            <a:r>
              <a:rPr lang="ru-RU" sz="4800" dirty="0">
                <a:effectLst/>
              </a:rPr>
              <a:t/>
            </a:r>
            <a:br>
              <a:rPr lang="ru-RU" sz="4800" dirty="0">
                <a:effectLst/>
              </a:rPr>
            </a:br>
            <a:endParaRPr lang="ru-RU" dirty="0"/>
          </a:p>
        </p:txBody>
      </p:sp>
    </p:spTree>
    <p:extLst>
      <p:ext uri="{BB962C8B-B14F-4D97-AF65-F5344CB8AC3E}">
        <p14:creationId xmlns:p14="http://schemas.microsoft.com/office/powerpoint/2010/main" val="2810155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332656"/>
            <a:ext cx="8496944" cy="3474720"/>
          </a:xfrm>
        </p:spPr>
        <p:txBody>
          <a:bodyPr>
            <a:noAutofit/>
          </a:bodyPr>
          <a:lstStyle/>
          <a:p>
            <a:pPr marL="45720" indent="0">
              <a:buNone/>
            </a:pPr>
            <a:r>
              <a:rPr lang="sr-Cyrl-CS" sz="2800" dirty="0">
                <a:latin typeface="Times New Roman" pitchFamily="18" charset="0"/>
                <a:cs typeface="Times New Roman" pitchFamily="18" charset="0"/>
              </a:rPr>
              <a:t>Өндірістік қызметпен айналысатын фирмалар жұмысын </a:t>
            </a:r>
            <a:r>
              <a:rPr lang="sr-Cyrl-CS" sz="2800" dirty="0" smtClean="0">
                <a:latin typeface="Times New Roman" pitchFamily="18" charset="0"/>
                <a:cs typeface="Times New Roman" pitchFamily="18" charset="0"/>
              </a:rPr>
              <a:t>талдау</a:t>
            </a:r>
            <a:r>
              <a:rPr lang="en-US" sz="2800" dirty="0" smtClean="0">
                <a:latin typeface="Times New Roman" pitchFamily="18" charset="0"/>
                <a:cs typeface="Times New Roman" pitchFamily="18" charset="0"/>
              </a:rPr>
              <a:t>,</a:t>
            </a:r>
            <a:r>
              <a:rPr lang="sr-Cyrl-CS" sz="2800" dirty="0" smtClean="0">
                <a:latin typeface="Times New Roman" pitchFamily="18" charset="0"/>
                <a:cs typeface="Times New Roman" pitchFamily="18" charset="0"/>
              </a:rPr>
              <a:t> </a:t>
            </a:r>
            <a:r>
              <a:rPr lang="sr-Cyrl-CS" sz="2800" dirty="0">
                <a:latin typeface="Times New Roman" pitchFamily="18" charset="0"/>
                <a:cs typeface="Times New Roman" pitchFamily="18" charset="0"/>
              </a:rPr>
              <a:t>өнімдер шығару көрсеткіштерін зерттеп-үйренуден басталады. Оның негізгі міндеттері:</a:t>
            </a:r>
            <a:endParaRPr lang="ru-RU" sz="2800" dirty="0">
              <a:latin typeface="Times New Roman" pitchFamily="18" charset="0"/>
              <a:cs typeface="Times New Roman" pitchFamily="18" charset="0"/>
            </a:endParaRPr>
          </a:p>
          <a:p>
            <a:pPr marL="45720" indent="0">
              <a:buNone/>
            </a:pPr>
            <a:r>
              <a:rPr lang="sr-Cyrl-CS" sz="2800" dirty="0">
                <a:latin typeface="Times New Roman" pitchFamily="18" charset="0"/>
                <a:cs typeface="Times New Roman" pitchFamily="18" charset="0"/>
              </a:rPr>
              <a:t>1) болжамның маңызын, өндіріс динамикасын және </a:t>
            </a:r>
            <a:r>
              <a:rPr lang="sr-Cyrl-CS" sz="2800" dirty="0" smtClean="0">
                <a:latin typeface="Times New Roman" pitchFamily="18" charset="0"/>
                <a:cs typeface="Times New Roman" pitchFamily="18" charset="0"/>
              </a:rPr>
              <a:t>өнімдер</a:t>
            </a:r>
            <a:r>
              <a:rPr lang="kk-KZ" sz="2800" dirty="0" smtClean="0">
                <a:latin typeface="Times New Roman" pitchFamily="18" charset="0"/>
                <a:cs typeface="Times New Roman" pitchFamily="18" charset="0"/>
              </a:rPr>
              <a:t>дің</a:t>
            </a:r>
            <a:r>
              <a:rPr lang="sr-Cyrl-CS" sz="2800" dirty="0" smtClean="0">
                <a:latin typeface="Times New Roman" pitchFamily="18" charset="0"/>
                <a:cs typeface="Times New Roman" pitchFamily="18" charset="0"/>
              </a:rPr>
              <a:t> өткізуін </a:t>
            </a:r>
            <a:r>
              <a:rPr lang="sr-Cyrl-CS" sz="2800" dirty="0">
                <a:latin typeface="Times New Roman" pitchFamily="18" charset="0"/>
                <a:cs typeface="Times New Roman" pitchFamily="18" charset="0"/>
              </a:rPr>
              <a:t>бағалау; </a:t>
            </a:r>
            <a:endParaRPr lang="ru-RU" sz="2800" dirty="0">
              <a:latin typeface="Times New Roman" pitchFamily="18" charset="0"/>
              <a:cs typeface="Times New Roman" pitchFamily="18" charset="0"/>
            </a:endParaRPr>
          </a:p>
          <a:p>
            <a:pPr marL="45720" indent="0">
              <a:buNone/>
            </a:pPr>
            <a:r>
              <a:rPr lang="sr-Cyrl-CS" sz="2800" dirty="0">
                <a:latin typeface="Times New Roman" pitchFamily="18" charset="0"/>
                <a:cs typeface="Times New Roman" pitchFamily="18" charset="0"/>
              </a:rPr>
              <a:t>2) факторларды анықтау және </a:t>
            </a:r>
            <a:r>
              <a:rPr lang="sr-Cyrl-CS" sz="2800" dirty="0" smtClean="0">
                <a:latin typeface="Times New Roman" pitchFamily="18" charset="0"/>
                <a:cs typeface="Times New Roman" pitchFamily="18" charset="0"/>
              </a:rPr>
              <a:t>олардың өнім көлемінің өзгеруіне әсерін </a:t>
            </a:r>
            <a:r>
              <a:rPr lang="sr-Cyrl-CS" sz="2800" dirty="0">
                <a:latin typeface="Times New Roman" pitchFamily="18" charset="0"/>
                <a:cs typeface="Times New Roman" pitchFamily="18" charset="0"/>
              </a:rPr>
              <a:t>есептеп шығару;</a:t>
            </a:r>
            <a:endParaRPr lang="ru-RU" sz="2800" dirty="0">
              <a:latin typeface="Times New Roman" pitchFamily="18" charset="0"/>
              <a:cs typeface="Times New Roman" pitchFamily="18" charset="0"/>
            </a:endParaRPr>
          </a:p>
          <a:p>
            <a:pPr marL="45720" indent="0">
              <a:buNone/>
            </a:pPr>
            <a:r>
              <a:rPr lang="sr-Cyrl-CS" sz="2800" dirty="0" smtClean="0">
                <a:latin typeface="Times New Roman" pitchFamily="18" charset="0"/>
                <a:cs typeface="Times New Roman" pitchFamily="18" charset="0"/>
              </a:rPr>
              <a:t>3) өнімдер шығару мен өткізуді көбейту резервтерін анықтау;</a:t>
            </a:r>
            <a:endParaRPr lang="ru-RU" sz="2800" dirty="0" smtClean="0">
              <a:latin typeface="Times New Roman" pitchFamily="18" charset="0"/>
              <a:cs typeface="Times New Roman" pitchFamily="18" charset="0"/>
            </a:endParaRPr>
          </a:p>
          <a:p>
            <a:pPr marL="45720" indent="0">
              <a:buNone/>
            </a:pPr>
            <a:r>
              <a:rPr lang="sr-Cyrl-CS" sz="2800" dirty="0" smtClean="0">
                <a:latin typeface="Times New Roman" pitchFamily="18" charset="0"/>
                <a:cs typeface="Times New Roman" pitchFamily="18" charset="0"/>
              </a:rPr>
              <a:t>4</a:t>
            </a:r>
            <a:r>
              <a:rPr lang="sr-Cyrl-CS" sz="2800" dirty="0">
                <a:latin typeface="Times New Roman" pitchFamily="18" charset="0"/>
                <a:cs typeface="Times New Roman" pitchFamily="18" charset="0"/>
              </a:rPr>
              <a:t>) анықталған резервтерді игеру жөнінде шаралар әзірлеу.</a:t>
            </a:r>
            <a:endParaRPr lang="ru-RU" sz="2800" dirty="0">
              <a:latin typeface="Times New Roman" pitchFamily="18" charset="0"/>
              <a:cs typeface="Times New Roman" pitchFamily="18" charset="0"/>
            </a:endParaRPr>
          </a:p>
          <a:p>
            <a:pPr marL="45720" indent="0">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030125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04664"/>
            <a:ext cx="8352928" cy="6186309"/>
          </a:xfrm>
          <a:prstGeom prst="rect">
            <a:avLst/>
          </a:prstGeom>
        </p:spPr>
        <p:txBody>
          <a:bodyPr wrap="square">
            <a:spAutoFit/>
          </a:bodyPr>
          <a:lstStyle/>
          <a:p>
            <a:r>
              <a:rPr lang="ru-RU" sz="3600" i="1" dirty="0" err="1"/>
              <a:t>Тауар</a:t>
            </a:r>
            <a:r>
              <a:rPr lang="ru-RU" sz="3600" dirty="0"/>
              <a:t> мен </a:t>
            </a:r>
            <a:r>
              <a:rPr lang="ru-RU" sz="3600" i="1" dirty="0" err="1"/>
              <a:t>жалпы</a:t>
            </a:r>
            <a:r>
              <a:rPr lang="ru-RU" sz="3600" i="1" dirty="0"/>
              <a:t> </a:t>
            </a:r>
            <a:r>
              <a:rPr lang="ru-RU" sz="3600" i="1" dirty="0" err="1"/>
              <a:t>өнім</a:t>
            </a:r>
            <a:r>
              <a:rPr lang="ru-RU" sz="3600" i="1" dirty="0"/>
              <a:t> </a:t>
            </a:r>
            <a:r>
              <a:rPr lang="ru-RU" sz="3600" dirty="0" err="1"/>
              <a:t>өндіріс</a:t>
            </a:r>
            <a:r>
              <a:rPr lang="ru-RU" sz="3600" dirty="0"/>
              <a:t> </a:t>
            </a:r>
            <a:r>
              <a:rPr lang="ru-RU" sz="3600" dirty="0" err="1"/>
              <a:t>көлемінің</a:t>
            </a:r>
            <a:r>
              <a:rPr lang="ru-RU" sz="3600" dirty="0"/>
              <a:t> </a:t>
            </a:r>
            <a:r>
              <a:rPr lang="ru-RU" sz="3600" dirty="0" err="1"/>
              <a:t>негізгі</a:t>
            </a:r>
            <a:r>
              <a:rPr lang="ru-RU" sz="3600" dirty="0"/>
              <a:t> </a:t>
            </a:r>
            <a:r>
              <a:rPr lang="ru-RU" sz="3600" dirty="0" err="1"/>
              <a:t>көрсеткіштері</a:t>
            </a:r>
            <a:r>
              <a:rPr lang="ru-RU" sz="3600" dirty="0"/>
              <a:t> </a:t>
            </a:r>
            <a:r>
              <a:rPr lang="ru-RU" sz="3600" dirty="0" err="1"/>
              <a:t>болып</a:t>
            </a:r>
            <a:r>
              <a:rPr lang="ru-RU" sz="3600" dirty="0"/>
              <a:t> </a:t>
            </a:r>
            <a:r>
              <a:rPr lang="ru-RU" sz="3600" dirty="0" err="1"/>
              <a:t>қызмет</a:t>
            </a:r>
            <a:r>
              <a:rPr lang="ru-RU" sz="3600" dirty="0"/>
              <a:t> </a:t>
            </a:r>
            <a:r>
              <a:rPr lang="ru-RU" sz="3600" dirty="0" err="1"/>
              <a:t>етеді</a:t>
            </a:r>
            <a:r>
              <a:rPr lang="ru-RU" sz="3600" dirty="0"/>
              <a:t>. </a:t>
            </a:r>
          </a:p>
          <a:p>
            <a:r>
              <a:rPr lang="ru-RU" sz="3600" i="1" dirty="0" err="1">
                <a:solidFill>
                  <a:srgbClr val="FF0000"/>
                </a:solidFill>
              </a:rPr>
              <a:t>Жалпы</a:t>
            </a:r>
            <a:r>
              <a:rPr lang="ru-RU" sz="3600" i="1" dirty="0">
                <a:solidFill>
                  <a:srgbClr val="FF0000"/>
                </a:solidFill>
              </a:rPr>
              <a:t> </a:t>
            </a:r>
            <a:r>
              <a:rPr lang="ru-RU" sz="3600" i="1" dirty="0" err="1">
                <a:solidFill>
                  <a:srgbClr val="FF0000"/>
                </a:solidFill>
              </a:rPr>
              <a:t>өнім</a:t>
            </a:r>
            <a:r>
              <a:rPr lang="ru-RU" sz="3600" i="1" dirty="0">
                <a:solidFill>
                  <a:srgbClr val="FF0000"/>
                </a:solidFill>
              </a:rPr>
              <a:t> </a:t>
            </a:r>
            <a:r>
              <a:rPr lang="ru-RU" sz="3600" dirty="0"/>
              <a:t>– </a:t>
            </a:r>
            <a:r>
              <a:rPr lang="ru-RU" sz="3600" dirty="0" err="1"/>
              <a:t>бұл</a:t>
            </a:r>
            <a:r>
              <a:rPr lang="ru-RU" sz="3600" dirty="0"/>
              <a:t> </a:t>
            </a:r>
            <a:r>
              <a:rPr lang="ru-RU" sz="3600" dirty="0" err="1"/>
              <a:t>аяқталған</a:t>
            </a:r>
            <a:r>
              <a:rPr lang="ru-RU" sz="3600" dirty="0"/>
              <a:t> </a:t>
            </a:r>
            <a:r>
              <a:rPr lang="ru-RU" sz="3600" dirty="0" err="1"/>
              <a:t>өндірісті</a:t>
            </a:r>
            <a:r>
              <a:rPr lang="ru-RU" sz="3600" dirty="0"/>
              <a:t> </a:t>
            </a:r>
            <a:r>
              <a:rPr lang="ru-RU" sz="3600" dirty="0" err="1"/>
              <a:t>қоса</a:t>
            </a:r>
            <a:r>
              <a:rPr lang="ru-RU" sz="3600" dirty="0"/>
              <a:t> </a:t>
            </a:r>
            <a:r>
              <a:rPr lang="ru-RU" sz="3600" dirty="0" err="1"/>
              <a:t>алғандағы</a:t>
            </a:r>
            <a:r>
              <a:rPr lang="ru-RU" sz="3600" dirty="0"/>
              <a:t> </a:t>
            </a:r>
            <a:r>
              <a:rPr lang="ru-RU" sz="3600" dirty="0" err="1"/>
              <a:t>бүкіл</a:t>
            </a:r>
            <a:r>
              <a:rPr lang="ru-RU" sz="3600" dirty="0"/>
              <a:t> </a:t>
            </a:r>
            <a:r>
              <a:rPr lang="ru-RU" sz="3600" dirty="0" err="1"/>
              <a:t>өндірілген</a:t>
            </a:r>
            <a:r>
              <a:rPr lang="ru-RU" sz="3600" dirty="0"/>
              <a:t> </a:t>
            </a:r>
            <a:r>
              <a:rPr lang="ru-RU" sz="3600" dirty="0" err="1"/>
              <a:t>өнімдер</a:t>
            </a:r>
            <a:r>
              <a:rPr lang="ru-RU" sz="3600" dirty="0"/>
              <a:t> мен </a:t>
            </a:r>
            <a:r>
              <a:rPr lang="ru-RU" sz="3600" dirty="0" err="1"/>
              <a:t>орындалған</a:t>
            </a:r>
            <a:r>
              <a:rPr lang="ru-RU" sz="3600" dirty="0"/>
              <a:t> </a:t>
            </a:r>
            <a:r>
              <a:rPr lang="ru-RU" sz="3600" dirty="0" err="1"/>
              <a:t>жұмыстардың</a:t>
            </a:r>
            <a:r>
              <a:rPr lang="ru-RU" sz="3600" dirty="0"/>
              <a:t> </a:t>
            </a:r>
            <a:r>
              <a:rPr lang="ru-RU" sz="3600" dirty="0" err="1"/>
              <a:t>құны</a:t>
            </a:r>
            <a:r>
              <a:rPr lang="ru-RU" sz="3600" dirty="0"/>
              <a:t>.</a:t>
            </a:r>
          </a:p>
          <a:p>
            <a:r>
              <a:rPr lang="ru-RU" sz="3600" i="1" dirty="0" err="1">
                <a:solidFill>
                  <a:srgbClr val="FF0000"/>
                </a:solidFill>
              </a:rPr>
              <a:t>Тауар</a:t>
            </a:r>
            <a:r>
              <a:rPr lang="ru-RU" sz="3600" i="1" dirty="0">
                <a:solidFill>
                  <a:srgbClr val="FF0000"/>
                </a:solidFill>
              </a:rPr>
              <a:t> </a:t>
            </a:r>
            <a:r>
              <a:rPr lang="ru-RU" sz="3600" i="1" dirty="0" err="1">
                <a:solidFill>
                  <a:srgbClr val="FF0000"/>
                </a:solidFill>
              </a:rPr>
              <a:t>өнімінің</a:t>
            </a:r>
            <a:r>
              <a:rPr lang="ru-RU" sz="3600" i="1" dirty="0">
                <a:solidFill>
                  <a:srgbClr val="FF0000"/>
                </a:solidFill>
              </a:rPr>
              <a:t> </a:t>
            </a:r>
            <a:r>
              <a:rPr lang="ru-RU" sz="3600" dirty="0" err="1"/>
              <a:t>жалпы</a:t>
            </a:r>
            <a:r>
              <a:rPr lang="ru-RU" sz="3600" dirty="0"/>
              <a:t> </a:t>
            </a:r>
            <a:r>
              <a:rPr lang="ru-RU" sz="3600" dirty="0" err="1"/>
              <a:t>өнімнен</a:t>
            </a:r>
            <a:r>
              <a:rPr lang="ru-RU" sz="3600" dirty="0"/>
              <a:t> </a:t>
            </a:r>
            <a:r>
              <a:rPr lang="ru-RU" sz="3600" dirty="0" err="1"/>
              <a:t>өзгешелігі</a:t>
            </a:r>
            <a:r>
              <a:rPr lang="ru-RU" sz="3600" dirty="0"/>
              <a:t> </a:t>
            </a:r>
            <a:r>
              <a:rPr lang="ru-RU" sz="3600" dirty="0" err="1"/>
              <a:t>оған</a:t>
            </a:r>
            <a:r>
              <a:rPr lang="ru-RU" sz="3600" dirty="0"/>
              <a:t> </a:t>
            </a:r>
            <a:r>
              <a:rPr lang="ru-RU" sz="3600" dirty="0" err="1"/>
              <a:t>аяқталмаған</a:t>
            </a:r>
            <a:r>
              <a:rPr lang="ru-RU" sz="3600" dirty="0"/>
              <a:t> </a:t>
            </a:r>
            <a:r>
              <a:rPr lang="ru-RU" sz="3600" dirty="0" err="1"/>
              <a:t>өндіріс</a:t>
            </a:r>
            <a:r>
              <a:rPr lang="ru-RU" sz="3600" dirty="0"/>
              <a:t> </a:t>
            </a:r>
            <a:r>
              <a:rPr lang="ru-RU" sz="3600" dirty="0" err="1"/>
              <a:t>қалдықтары</a:t>
            </a:r>
            <a:r>
              <a:rPr lang="ru-RU" sz="3600" dirty="0"/>
              <a:t>, </a:t>
            </a:r>
            <a:r>
              <a:rPr lang="ru-RU" sz="3600" dirty="0" err="1"/>
              <a:t>яғни</a:t>
            </a:r>
            <a:r>
              <a:rPr lang="ru-RU" sz="3600" dirty="0"/>
              <a:t> </a:t>
            </a:r>
            <a:r>
              <a:rPr lang="ru-RU" sz="3600" dirty="0" err="1"/>
              <a:t>өткізуге</a:t>
            </a:r>
            <a:r>
              <a:rPr lang="ru-RU" sz="3600" dirty="0"/>
              <a:t> </a:t>
            </a:r>
            <a:r>
              <a:rPr lang="ru-RU" sz="3600" dirty="0" err="1"/>
              <a:t>арналған</a:t>
            </a:r>
            <a:r>
              <a:rPr lang="ru-RU" sz="3600" dirty="0"/>
              <a:t> </a:t>
            </a:r>
            <a:r>
              <a:rPr lang="ru-RU" sz="3600" dirty="0" err="1"/>
              <a:t>өнімдер</a:t>
            </a:r>
            <a:r>
              <a:rPr lang="ru-RU" sz="3600" dirty="0"/>
              <a:t> </a:t>
            </a:r>
            <a:r>
              <a:rPr lang="ru-RU" sz="3600" dirty="0" err="1"/>
              <a:t>қосылмаған</a:t>
            </a:r>
            <a:r>
              <a:rPr lang="ru-RU" sz="3600" dirty="0"/>
              <a:t>.</a:t>
            </a:r>
          </a:p>
        </p:txBody>
      </p:sp>
    </p:spTree>
    <p:extLst>
      <p:ext uri="{BB962C8B-B14F-4D97-AF65-F5344CB8AC3E}">
        <p14:creationId xmlns:p14="http://schemas.microsoft.com/office/powerpoint/2010/main" val="1051772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1815882"/>
          </a:xfrm>
          <a:prstGeom prst="rect">
            <a:avLst/>
          </a:prstGeom>
        </p:spPr>
        <p:txBody>
          <a:bodyPr wrap="square">
            <a:spAutoFit/>
          </a:bodyPr>
          <a:lstStyle/>
          <a:p>
            <a:r>
              <a:rPr lang="ru-RU" sz="2800" dirty="0" err="1"/>
              <a:t>Өндіріс</a:t>
            </a:r>
            <a:r>
              <a:rPr lang="ru-RU" sz="2800" dirty="0"/>
              <a:t> </a:t>
            </a:r>
            <a:r>
              <a:rPr lang="ru-RU" sz="2800" dirty="0" err="1"/>
              <a:t>көлемін</a:t>
            </a:r>
            <a:r>
              <a:rPr lang="ru-RU" sz="2800" dirty="0"/>
              <a:t> </a:t>
            </a:r>
            <a:r>
              <a:rPr lang="ru-RU" sz="2800" dirty="0" err="1"/>
              <a:t>талдау</a:t>
            </a:r>
            <a:r>
              <a:rPr lang="ru-RU" sz="2800" dirty="0"/>
              <a:t> </a:t>
            </a:r>
            <a:r>
              <a:rPr lang="ru-RU" sz="2800" dirty="0" err="1"/>
              <a:t>жалпы</a:t>
            </a:r>
            <a:r>
              <a:rPr lang="ru-RU" sz="2800" dirty="0"/>
              <a:t> </a:t>
            </a:r>
            <a:r>
              <a:rPr lang="ru-RU" sz="2800" dirty="0" err="1"/>
              <a:t>және</a:t>
            </a:r>
            <a:r>
              <a:rPr lang="ru-RU" sz="2800" dirty="0"/>
              <a:t> </a:t>
            </a:r>
            <a:r>
              <a:rPr lang="ru-RU" sz="2800" dirty="0" err="1"/>
              <a:t>тауар</a:t>
            </a:r>
            <a:r>
              <a:rPr lang="ru-RU" sz="2800" dirty="0"/>
              <a:t> </a:t>
            </a:r>
            <a:r>
              <a:rPr lang="ru-RU" sz="2800" dirty="0" err="1"/>
              <a:t>өнімдерінің</a:t>
            </a:r>
            <a:r>
              <a:rPr lang="ru-RU" sz="2800" dirty="0"/>
              <a:t> </a:t>
            </a:r>
            <a:r>
              <a:rPr lang="ru-RU" sz="2800" dirty="0" err="1"/>
              <a:t>динамикасын</a:t>
            </a:r>
            <a:r>
              <a:rPr lang="ru-RU" sz="2800" dirty="0"/>
              <a:t> </a:t>
            </a:r>
            <a:r>
              <a:rPr lang="ru-RU" sz="2800" dirty="0" err="1"/>
              <a:t>зерттеп-үйренуден</a:t>
            </a:r>
            <a:r>
              <a:rPr lang="ru-RU" sz="2800" dirty="0"/>
              <a:t>, </a:t>
            </a:r>
            <a:r>
              <a:rPr lang="ru-RU" sz="2800" dirty="0" err="1"/>
              <a:t>өсудің</a:t>
            </a:r>
            <a:r>
              <a:rPr lang="ru-RU" sz="2800" dirty="0"/>
              <a:t> </a:t>
            </a:r>
            <a:r>
              <a:rPr lang="ru-RU" sz="2800" dirty="0" err="1"/>
              <a:t>базистік</a:t>
            </a:r>
            <a:r>
              <a:rPr lang="ru-RU" sz="2800" dirty="0"/>
              <a:t> </a:t>
            </a:r>
            <a:r>
              <a:rPr lang="ru-RU" sz="2800" dirty="0" err="1"/>
              <a:t>және</a:t>
            </a:r>
            <a:r>
              <a:rPr lang="ru-RU" sz="2800" dirty="0"/>
              <a:t> </a:t>
            </a:r>
            <a:r>
              <a:rPr lang="ru-RU" sz="2800" dirty="0" err="1"/>
              <a:t>тізбектік</a:t>
            </a:r>
            <a:r>
              <a:rPr lang="ru-RU" sz="2800" dirty="0"/>
              <a:t> </a:t>
            </a:r>
            <a:r>
              <a:rPr lang="ru-RU" sz="2800" dirty="0" err="1"/>
              <a:t>қарқындарын</a:t>
            </a:r>
            <a:r>
              <a:rPr lang="ru-RU" sz="2800" dirty="0"/>
              <a:t> </a:t>
            </a:r>
            <a:r>
              <a:rPr lang="ru-RU" sz="2800" dirty="0" err="1"/>
              <a:t>есептеуден</a:t>
            </a:r>
            <a:r>
              <a:rPr lang="ru-RU" sz="2800" dirty="0"/>
              <a:t> </a:t>
            </a:r>
            <a:r>
              <a:rPr lang="ru-RU" sz="2800" dirty="0" err="1"/>
              <a:t>басталады</a:t>
            </a:r>
            <a:r>
              <a:rPr lang="ru-RU" sz="2800" dirty="0"/>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004522"/>
            <a:ext cx="8064896" cy="466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927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5539978"/>
          </a:xfrm>
          <a:prstGeom prst="rect">
            <a:avLst/>
          </a:prstGeom>
        </p:spPr>
        <p:txBody>
          <a:bodyPr wrap="square">
            <a:spAutoFit/>
          </a:bodyPr>
          <a:lstStyle/>
          <a:p>
            <a:r>
              <a:rPr lang="ru-RU" sz="2800" dirty="0" err="1">
                <a:latin typeface="Times New Roman" panose="02020603050405020304" pitchFamily="18" charset="0"/>
                <a:cs typeface="Times New Roman" panose="02020603050405020304" pitchFamily="18" charset="0"/>
              </a:rPr>
              <a:t>Кәсіпорындарға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талдау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жасау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кезінде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өнімдерді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ырғақтылығына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талдау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жасау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маңызды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орын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алады</a:t>
            </a:r>
            <a:r>
              <a:rPr lang="ru-RU" sz="2800" dirty="0">
                <a:latin typeface="Times New Roman" panose="02020603050405020304" pitchFamily="18" charset="0"/>
                <a:cs typeface="Times New Roman" panose="02020603050405020304" pitchFamily="18" charset="0"/>
              </a:rPr>
              <a:t>.</a:t>
            </a:r>
          </a:p>
          <a:p>
            <a:r>
              <a:rPr lang="ru-RU" sz="2800" i="1" dirty="0" err="1">
                <a:solidFill>
                  <a:srgbClr val="FF0000"/>
                </a:solidFill>
                <a:latin typeface="Times New Roman" panose="02020603050405020304" pitchFamily="18" charset="0"/>
                <a:cs typeface="Times New Roman" panose="02020603050405020304" pitchFamily="18" charset="0"/>
              </a:rPr>
              <a:t>Ырғақтылық</a:t>
            </a:r>
            <a:r>
              <a:rPr lang="ru-RU" sz="2800" i="1" dirty="0">
                <a:solidFill>
                  <a:srgbClr val="FF00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болжам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бойынша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қаралған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көлем</a:t>
            </a:r>
            <a:r>
              <a:rPr lang="ru-RU" sz="2800" dirty="0">
                <a:latin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cs typeface="Times New Roman" panose="02020603050405020304" pitchFamily="18" charset="0"/>
              </a:rPr>
              <a:t>ассортиментке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сәйкес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өнімдерді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қалыпты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шығару</a:t>
            </a:r>
            <a:r>
              <a:rPr lang="ru-RU" sz="2800" dirty="0">
                <a:latin typeface="Times New Roman" panose="02020603050405020304" pitchFamily="18" charset="0"/>
                <a:cs typeface="Times New Roman" panose="02020603050405020304" pitchFamily="18" charset="0"/>
              </a:rPr>
              <a:t>.</a:t>
            </a:r>
          </a:p>
          <a:p>
            <a:r>
              <a:rPr lang="ru-RU" sz="2800" dirty="0" err="1">
                <a:latin typeface="Times New Roman" panose="02020603050405020304" pitchFamily="18" charset="0"/>
                <a:cs typeface="Times New Roman" panose="02020603050405020304" pitchFamily="18" charset="0"/>
              </a:rPr>
              <a:t>Ырғақты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жұмыс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өнімдерді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шығару</a:t>
            </a:r>
            <a:r>
              <a:rPr lang="ru-RU" sz="2800" dirty="0">
                <a:latin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cs typeface="Times New Roman" panose="02020603050405020304" pitchFamily="18" charset="0"/>
              </a:rPr>
              <a:t>өткізудің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негізгі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жағдайы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саналады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осыған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орай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ырғақтылық</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коэффициенті</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айқындалады</a:t>
            </a:r>
            <a:r>
              <a:rPr lang="ru-RU" sz="2800" dirty="0">
                <a:latin typeface="Times New Roman" panose="02020603050405020304" pitchFamily="18" charset="0"/>
                <a:cs typeface="Times New Roman" panose="02020603050405020304" pitchFamily="18" charset="0"/>
              </a:rPr>
              <a:t>.</a:t>
            </a:r>
          </a:p>
          <a:p>
            <a:pPr algn="ctr"/>
            <a:r>
              <a:rPr lang="kk-KZ" sz="2800" dirty="0" smtClean="0">
                <a:latin typeface="Times New Roman" panose="02020603050405020304" pitchFamily="18" charset="0"/>
                <a:cs typeface="Times New Roman" panose="02020603050405020304" pitchFamily="18" charset="0"/>
              </a:rPr>
              <a:t>         </a:t>
            </a:r>
          </a:p>
          <a:p>
            <a:pPr algn="ctr"/>
            <a:r>
              <a:rPr lang="ru-RU" sz="2800" dirty="0" err="1" smtClean="0">
                <a:latin typeface="Times New Roman" panose="02020603050405020304" pitchFamily="18" charset="0"/>
                <a:cs typeface="Times New Roman" panose="02020603050405020304" pitchFamily="18" charset="0"/>
              </a:rPr>
              <a:t>Өнімдерді</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нақты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шығару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бірақ</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болжанғаннан</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жоғары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емес</a:t>
            </a:r>
            <a:r>
              <a:rPr lang="ru-RU" sz="2800" dirty="0">
                <a:latin typeface="Times New Roman" panose="02020603050405020304" pitchFamily="18" charset="0"/>
                <a:cs typeface="Times New Roman" panose="02020603050405020304" pitchFamily="18" charset="0"/>
              </a:rPr>
              <a:t> (ӨНШ)</a:t>
            </a:r>
          </a:p>
          <a:p>
            <a:r>
              <a:rPr lang="ru-RU" sz="2800" dirty="0" err="1" smtClean="0">
                <a:latin typeface="Times New Roman" panose="02020603050405020304" pitchFamily="18" charset="0"/>
                <a:cs typeface="Times New Roman" panose="02020603050405020304" pitchFamily="18" charset="0"/>
              </a:rPr>
              <a:t>Кырғақ</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Шығару</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болжамы</a:t>
            </a:r>
            <a:r>
              <a:rPr lang="ru-RU" sz="2800" dirty="0">
                <a:latin typeface="Times New Roman" panose="02020603050405020304" pitchFamily="18" charset="0"/>
                <a:cs typeface="Times New Roman" panose="02020603050405020304" pitchFamily="18" charset="0"/>
              </a:rPr>
              <a:t> (ӨШТ)</a:t>
            </a:r>
          </a:p>
          <a:p>
            <a:endParaRPr lang="ru-RU" dirty="0"/>
          </a:p>
        </p:txBody>
      </p:sp>
    </p:spTree>
    <p:extLst>
      <p:ext uri="{BB962C8B-B14F-4D97-AF65-F5344CB8AC3E}">
        <p14:creationId xmlns:p14="http://schemas.microsoft.com/office/powerpoint/2010/main" val="1578835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84976" cy="5509200"/>
          </a:xfrm>
          <a:prstGeom prst="rect">
            <a:avLst/>
          </a:prstGeom>
        </p:spPr>
        <p:txBody>
          <a:bodyPr wrap="square">
            <a:spAutoFit/>
          </a:bodyPr>
          <a:lstStyle/>
          <a:p>
            <a:r>
              <a:rPr lang="ru-RU" sz="3200" dirty="0" err="1"/>
              <a:t>Өндірістік</a:t>
            </a:r>
            <a:r>
              <a:rPr lang="ru-RU" sz="3200" dirty="0"/>
              <a:t> </a:t>
            </a:r>
            <a:r>
              <a:rPr lang="ru-RU" sz="3200" dirty="0" err="1"/>
              <a:t>фирмалардың</a:t>
            </a:r>
            <a:r>
              <a:rPr lang="ru-RU" sz="3200" dirty="0"/>
              <a:t> </a:t>
            </a:r>
            <a:r>
              <a:rPr lang="ru-RU" sz="3200" dirty="0" err="1"/>
              <a:t>өндірген</a:t>
            </a:r>
            <a:r>
              <a:rPr lang="ru-RU" sz="3200" dirty="0"/>
              <a:t> </a:t>
            </a:r>
            <a:r>
              <a:rPr lang="ru-RU" sz="3200" dirty="0" err="1"/>
              <a:t>өнімдерінің</a:t>
            </a:r>
            <a:r>
              <a:rPr lang="ru-RU" sz="3200" dirty="0"/>
              <a:t> </a:t>
            </a:r>
            <a:r>
              <a:rPr lang="ru-RU" sz="3200" dirty="0" err="1"/>
              <a:t>көлемін</a:t>
            </a:r>
            <a:r>
              <a:rPr lang="ru-RU" sz="3200" dirty="0"/>
              <a:t> 2 формула </a:t>
            </a:r>
            <a:r>
              <a:rPr lang="ru-RU" sz="3200" dirty="0" err="1"/>
              <a:t>бойынша</a:t>
            </a:r>
            <a:r>
              <a:rPr lang="ru-RU" sz="3200" dirty="0"/>
              <a:t> </a:t>
            </a:r>
            <a:r>
              <a:rPr lang="ru-RU" sz="3200" dirty="0" err="1"/>
              <a:t>анықтауға</a:t>
            </a:r>
            <a:r>
              <a:rPr lang="ru-RU" sz="3200" dirty="0"/>
              <a:t> </a:t>
            </a:r>
            <a:r>
              <a:rPr lang="ru-RU" sz="3200" dirty="0" err="1"/>
              <a:t>болады</a:t>
            </a:r>
            <a:r>
              <a:rPr lang="ru-RU" sz="3200" dirty="0" smtClean="0"/>
              <a:t>:</a:t>
            </a:r>
          </a:p>
          <a:p>
            <a:endParaRPr lang="ru-RU" sz="3200" dirty="0"/>
          </a:p>
          <a:p>
            <a:pPr marL="514350" indent="-514350">
              <a:buAutoNum type="arabicPeriod"/>
            </a:pPr>
            <a:r>
              <a:rPr lang="ru-RU" sz="3200" b="1" dirty="0" smtClean="0">
                <a:solidFill>
                  <a:srgbClr val="FF0000"/>
                </a:solidFill>
              </a:rPr>
              <a:t>ӨШ=ЖС*К*С*Ө</a:t>
            </a:r>
            <a:r>
              <a:rPr lang="ru-RU" sz="3200" dirty="0"/>
              <a:t>, </a:t>
            </a:r>
            <a:endParaRPr lang="ru-RU" sz="3200" dirty="0" smtClean="0"/>
          </a:p>
          <a:p>
            <a:r>
              <a:rPr lang="ru-RU" sz="3200" dirty="0" err="1" smtClean="0"/>
              <a:t>мұнда</a:t>
            </a:r>
            <a:r>
              <a:rPr lang="ru-RU" sz="3200" dirty="0" smtClean="0"/>
              <a:t> </a:t>
            </a:r>
            <a:r>
              <a:rPr lang="ru-RU" sz="3200" dirty="0"/>
              <a:t>ЖС – </a:t>
            </a:r>
            <a:r>
              <a:rPr lang="ru-RU" sz="3200" dirty="0" err="1"/>
              <a:t>жұмыскерлер</a:t>
            </a:r>
            <a:r>
              <a:rPr lang="ru-RU" sz="3200" dirty="0"/>
              <a:t> саны, К – </a:t>
            </a:r>
            <a:r>
              <a:rPr lang="ru-RU" sz="3200" dirty="0" err="1"/>
              <a:t>жұмыс</a:t>
            </a:r>
            <a:r>
              <a:rPr lang="ru-RU" sz="3200" dirty="0"/>
              <a:t> </a:t>
            </a:r>
            <a:r>
              <a:rPr lang="ru-RU" sz="3200" dirty="0" err="1"/>
              <a:t>күндерінің</a:t>
            </a:r>
            <a:r>
              <a:rPr lang="ru-RU" sz="3200" dirty="0"/>
              <a:t> саны, С – </a:t>
            </a:r>
            <a:r>
              <a:rPr lang="ru-RU" sz="3200" dirty="0" err="1"/>
              <a:t>бір</a:t>
            </a:r>
            <a:r>
              <a:rPr lang="ru-RU" sz="3200" dirty="0"/>
              <a:t> </a:t>
            </a:r>
            <a:r>
              <a:rPr lang="ru-RU" sz="3200" dirty="0" err="1"/>
              <a:t>күндегі</a:t>
            </a:r>
            <a:r>
              <a:rPr lang="ru-RU" sz="3200" dirty="0"/>
              <a:t> </a:t>
            </a:r>
            <a:r>
              <a:rPr lang="ru-RU" sz="3200" dirty="0" err="1"/>
              <a:t>атқарылған</a:t>
            </a:r>
            <a:r>
              <a:rPr lang="ru-RU" sz="3200" dirty="0"/>
              <a:t> </a:t>
            </a:r>
            <a:r>
              <a:rPr lang="ru-RU" sz="3200" dirty="0" err="1"/>
              <a:t>сағаттарының</a:t>
            </a:r>
            <a:r>
              <a:rPr lang="ru-RU" sz="3200" dirty="0"/>
              <a:t> саны, </a:t>
            </a:r>
            <a:r>
              <a:rPr lang="ru-RU" sz="3200" dirty="0" smtClean="0"/>
              <a:t>Ө-1 </a:t>
            </a:r>
            <a:r>
              <a:rPr lang="ru-RU" sz="3200" dirty="0" err="1"/>
              <a:t>жұмыскердің</a:t>
            </a:r>
            <a:r>
              <a:rPr lang="ru-RU" sz="3200" dirty="0"/>
              <a:t> </a:t>
            </a:r>
            <a:r>
              <a:rPr lang="ru-RU" sz="3200" dirty="0" err="1"/>
              <a:t>өнімділігі</a:t>
            </a:r>
            <a:r>
              <a:rPr lang="ru-RU" sz="3200" dirty="0" smtClean="0"/>
              <a:t>.</a:t>
            </a:r>
          </a:p>
          <a:p>
            <a:endParaRPr lang="ru-RU" sz="3200" dirty="0"/>
          </a:p>
          <a:p>
            <a:r>
              <a:rPr lang="ru-RU" sz="3200" dirty="0"/>
              <a:t>2. </a:t>
            </a:r>
            <a:r>
              <a:rPr lang="ru-RU" sz="3200" b="1" dirty="0" smtClean="0">
                <a:solidFill>
                  <a:srgbClr val="FF0000"/>
                </a:solidFill>
              </a:rPr>
              <a:t>ӨШ=ЖС*Ө</a:t>
            </a:r>
            <a:endParaRPr lang="ru-RU" sz="3200" dirty="0" smtClean="0"/>
          </a:p>
        </p:txBody>
      </p:sp>
    </p:spTree>
    <p:extLst>
      <p:ext uri="{BB962C8B-B14F-4D97-AF65-F5344CB8AC3E}">
        <p14:creationId xmlns:p14="http://schemas.microsoft.com/office/powerpoint/2010/main" val="3470466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496944" cy="1143000"/>
          </a:xfrm>
        </p:spPr>
        <p:txBody>
          <a:bodyPr/>
          <a:lstStyle/>
          <a:p>
            <a:pPr algn="l"/>
            <a:r>
              <a:rPr lang="ru-RU" sz="4800" dirty="0">
                <a:effectLst/>
              </a:rPr>
              <a:t>2.</a:t>
            </a:r>
            <a:r>
              <a:rPr lang="kk-KZ" sz="4800" dirty="0">
                <a:effectLst/>
              </a:rPr>
              <a:t>Өнім өндіру және жүзеге асыру көлемінің динамикасы, ассортименті және түрлері бойынша талдау </a:t>
            </a:r>
            <a:r>
              <a:rPr lang="ru-RU" sz="4800" dirty="0">
                <a:effectLst/>
              </a:rPr>
              <a:t/>
            </a:r>
            <a:br>
              <a:rPr lang="ru-RU" sz="4800" dirty="0">
                <a:effectLst/>
              </a:rPr>
            </a:br>
            <a:endParaRPr lang="ru-RU" dirty="0"/>
          </a:p>
        </p:txBody>
      </p:sp>
    </p:spTree>
    <p:extLst>
      <p:ext uri="{BB962C8B-B14F-4D97-AF65-F5344CB8AC3E}">
        <p14:creationId xmlns:p14="http://schemas.microsoft.com/office/powerpoint/2010/main" val="368388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96944" cy="6740307"/>
          </a:xfrm>
          <a:prstGeom prst="rect">
            <a:avLst/>
          </a:prstGeom>
        </p:spPr>
        <p:txBody>
          <a:bodyPr wrap="square">
            <a:spAutoFit/>
          </a:bodyPr>
          <a:lstStyle/>
          <a:p>
            <a:r>
              <a:rPr lang="ru-RU" sz="3600" dirty="0" err="1" smtClean="0"/>
              <a:t>Өнімдерді</a:t>
            </a:r>
            <a:r>
              <a:rPr lang="ru-RU" sz="3600" dirty="0" smtClean="0"/>
              <a:t> </a:t>
            </a:r>
            <a:r>
              <a:rPr lang="ru-RU" sz="3600" dirty="0" err="1"/>
              <a:t>өткізуден</a:t>
            </a:r>
            <a:r>
              <a:rPr lang="ru-RU" sz="3600" dirty="0"/>
              <a:t> </a:t>
            </a:r>
            <a:r>
              <a:rPr lang="ru-RU" sz="3600" dirty="0" err="1"/>
              <a:t>түсетін</a:t>
            </a:r>
            <a:r>
              <a:rPr lang="ru-RU" sz="3600" dirty="0"/>
              <a:t> </a:t>
            </a:r>
            <a:r>
              <a:rPr lang="ru-RU" sz="3600" dirty="0" err="1"/>
              <a:t>түсімге</a:t>
            </a:r>
            <a:r>
              <a:rPr lang="ru-RU" sz="3600" dirty="0"/>
              <a:t> </a:t>
            </a:r>
            <a:r>
              <a:rPr lang="ru-RU" sz="3600" dirty="0" err="1"/>
              <a:t>талдау</a:t>
            </a:r>
            <a:r>
              <a:rPr lang="ru-RU" sz="3600" dirty="0"/>
              <a:t> </a:t>
            </a:r>
            <a:r>
              <a:rPr lang="ru-RU" sz="3600" dirty="0" err="1"/>
              <a:t>жасау</a:t>
            </a:r>
            <a:r>
              <a:rPr lang="ru-RU" sz="3600" dirty="0"/>
              <a:t> </a:t>
            </a:r>
            <a:r>
              <a:rPr lang="ru-RU" sz="3600" dirty="0" err="1"/>
              <a:t>ішкі</a:t>
            </a:r>
            <a:r>
              <a:rPr lang="ru-RU" sz="3600" dirty="0"/>
              <a:t> </a:t>
            </a:r>
            <a:r>
              <a:rPr lang="ru-RU" sz="3600" dirty="0" err="1"/>
              <a:t>кезеңдерге</a:t>
            </a:r>
            <a:r>
              <a:rPr lang="ru-RU" sz="3600" dirty="0"/>
              <a:t> </a:t>
            </a:r>
            <a:r>
              <a:rPr lang="ru-RU" sz="3600" dirty="0" err="1"/>
              <a:t>бөлшектеу</a:t>
            </a:r>
            <a:r>
              <a:rPr lang="ru-RU" sz="3600" dirty="0"/>
              <a:t> </a:t>
            </a:r>
            <a:r>
              <a:rPr lang="ru-RU" sz="3600" dirty="0" err="1"/>
              <a:t>арқылы</a:t>
            </a:r>
            <a:r>
              <a:rPr lang="ru-RU" sz="3600" dirty="0"/>
              <a:t> фирма </a:t>
            </a:r>
            <a:r>
              <a:rPr lang="ru-RU" sz="3600" dirty="0" err="1"/>
              <a:t>бойынша</a:t>
            </a:r>
            <a:r>
              <a:rPr lang="ru-RU" sz="3600" dirty="0"/>
              <a:t> </a:t>
            </a:r>
            <a:r>
              <a:rPr lang="ru-RU" sz="3600" dirty="0" err="1"/>
              <a:t>шарттық</a:t>
            </a:r>
            <a:r>
              <a:rPr lang="ru-RU" sz="3600" dirty="0"/>
              <a:t> </a:t>
            </a:r>
            <a:r>
              <a:rPr lang="ru-RU" sz="3600" dirty="0" err="1"/>
              <a:t>міндеттемелерді</a:t>
            </a:r>
            <a:r>
              <a:rPr lang="ru-RU" sz="3600" dirty="0"/>
              <a:t> </a:t>
            </a:r>
            <a:r>
              <a:rPr lang="ru-RU" sz="3600" dirty="0" err="1"/>
              <a:t>орындауды</a:t>
            </a:r>
            <a:r>
              <a:rPr lang="ru-RU" sz="3600" dirty="0"/>
              <a:t> </a:t>
            </a:r>
            <a:r>
              <a:rPr lang="ru-RU" sz="3600" dirty="0" err="1"/>
              <a:t>бағалаудан</a:t>
            </a:r>
            <a:r>
              <a:rPr lang="ru-RU" sz="3600" dirty="0"/>
              <a:t> </a:t>
            </a:r>
            <a:r>
              <a:rPr lang="ru-RU" sz="3600" dirty="0" err="1"/>
              <a:t>басталады</a:t>
            </a:r>
            <a:r>
              <a:rPr lang="ru-RU" sz="3600" dirty="0"/>
              <a:t>.</a:t>
            </a:r>
          </a:p>
          <a:p>
            <a:r>
              <a:rPr lang="ru-RU" sz="3600" dirty="0" err="1"/>
              <a:t>Осыған</a:t>
            </a:r>
            <a:r>
              <a:rPr lang="ru-RU" sz="3600" dirty="0"/>
              <a:t> </a:t>
            </a:r>
            <a:r>
              <a:rPr lang="ru-RU" sz="3600" dirty="0" err="1"/>
              <a:t>орай</a:t>
            </a:r>
            <a:r>
              <a:rPr lang="ru-RU" sz="3600" dirty="0"/>
              <a:t> </a:t>
            </a:r>
            <a:r>
              <a:rPr lang="ru-RU" sz="3600" dirty="0" err="1"/>
              <a:t>төмендегідей</a:t>
            </a:r>
            <a:r>
              <a:rPr lang="ru-RU" sz="3600" dirty="0"/>
              <a:t> формула </a:t>
            </a:r>
            <a:r>
              <a:rPr lang="ru-RU" sz="3600" dirty="0" err="1"/>
              <a:t>бойынша</a:t>
            </a:r>
            <a:r>
              <a:rPr lang="ru-RU" sz="3600" dirty="0"/>
              <a:t> </a:t>
            </a:r>
            <a:r>
              <a:rPr lang="ru-RU" sz="3600" dirty="0" err="1"/>
              <a:t>ырғақтылық</a:t>
            </a:r>
            <a:r>
              <a:rPr lang="ru-RU" sz="3600" dirty="0"/>
              <a:t> </a:t>
            </a:r>
            <a:r>
              <a:rPr lang="ru-RU" sz="3600" dirty="0" err="1"/>
              <a:t>коэффициентін</a:t>
            </a:r>
            <a:r>
              <a:rPr lang="ru-RU" sz="3600" dirty="0"/>
              <a:t> </a:t>
            </a:r>
            <a:r>
              <a:rPr lang="ru-RU" sz="3600" dirty="0" err="1"/>
              <a:t>анықтау</a:t>
            </a:r>
            <a:r>
              <a:rPr lang="ru-RU" sz="3600" dirty="0"/>
              <a:t> </a:t>
            </a:r>
            <a:r>
              <a:rPr lang="ru-RU" sz="3600" dirty="0" err="1"/>
              <a:t>дұрыс</a:t>
            </a:r>
            <a:r>
              <a:rPr lang="ru-RU" sz="3600" dirty="0"/>
              <a:t> </a:t>
            </a:r>
            <a:r>
              <a:rPr lang="ru-RU" sz="3600" dirty="0" err="1"/>
              <a:t>болып</a:t>
            </a:r>
            <a:r>
              <a:rPr lang="ru-RU" sz="3600" dirty="0"/>
              <a:t> </a:t>
            </a:r>
            <a:r>
              <a:rPr lang="ru-RU" sz="3600" dirty="0" err="1" smtClean="0"/>
              <a:t>саналады</a:t>
            </a:r>
            <a:endParaRPr lang="ru-RU" sz="3600" dirty="0" smtClean="0"/>
          </a:p>
          <a:p>
            <a:pPr algn="ctr"/>
            <a:endParaRPr lang="sr-Cyrl-CS" sz="3600" b="1" dirty="0" smtClean="0">
              <a:solidFill>
                <a:srgbClr val="FF0000"/>
              </a:solidFill>
            </a:endParaRPr>
          </a:p>
          <a:p>
            <a:pPr algn="ctr"/>
            <a:r>
              <a:rPr lang="sr-Cyrl-CS" sz="3600" b="1" dirty="0" smtClean="0">
                <a:solidFill>
                  <a:srgbClr val="FF0000"/>
                </a:solidFill>
              </a:rPr>
              <a:t>К</a:t>
            </a:r>
            <a:r>
              <a:rPr lang="sr-Cyrl-CS" sz="3600" b="1" baseline="-25000" dirty="0" smtClean="0">
                <a:solidFill>
                  <a:srgbClr val="FF0000"/>
                </a:solidFill>
              </a:rPr>
              <a:t>ырғақ </a:t>
            </a:r>
            <a:r>
              <a:rPr lang="en-US" sz="3600" b="1" dirty="0">
                <a:solidFill>
                  <a:srgbClr val="FF0000"/>
                </a:solidFill>
              </a:rPr>
              <a:t>=100-V</a:t>
            </a:r>
            <a:endParaRPr lang="ru-RU" sz="3600" b="1" dirty="0">
              <a:solidFill>
                <a:srgbClr val="FF0000"/>
              </a:solidFill>
            </a:endParaRPr>
          </a:p>
          <a:p>
            <a:r>
              <a:rPr lang="en-US" dirty="0"/>
              <a:t/>
            </a:r>
            <a:br>
              <a:rPr lang="en-US" dirty="0"/>
            </a:br>
            <a:r>
              <a:rPr lang="en-US" dirty="0"/>
              <a:t/>
            </a:r>
            <a:br>
              <a:rPr lang="en-US" dirty="0"/>
            </a:br>
            <a:endParaRPr lang="ru-RU" dirty="0"/>
          </a:p>
          <a:p>
            <a:endParaRPr lang="ru-RU" dirty="0"/>
          </a:p>
        </p:txBody>
      </p:sp>
    </p:spTree>
    <p:extLst>
      <p:ext uri="{BB962C8B-B14F-4D97-AF65-F5344CB8AC3E}">
        <p14:creationId xmlns:p14="http://schemas.microsoft.com/office/powerpoint/2010/main" val="395216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1754326"/>
          </a:xfrm>
          <a:prstGeom prst="rect">
            <a:avLst/>
          </a:prstGeom>
        </p:spPr>
        <p:txBody>
          <a:bodyPr wrap="square">
            <a:spAutoFit/>
          </a:bodyPr>
          <a:lstStyle/>
          <a:p>
            <a:r>
              <a:rPr lang="en-AU" sz="3600" dirty="0" smtClean="0"/>
              <a:t>      Q*100</a:t>
            </a:r>
            <a:r>
              <a:rPr lang="en-AU" sz="3600" dirty="0"/>
              <a:t/>
            </a:r>
            <a:br>
              <a:rPr lang="en-AU" sz="3600" dirty="0"/>
            </a:br>
            <a:r>
              <a:rPr lang="en-AU" sz="3600" dirty="0"/>
              <a:t>V</a:t>
            </a:r>
            <a:r>
              <a:rPr lang="en-AU" sz="3600" dirty="0" smtClean="0"/>
              <a:t>=------------</a:t>
            </a:r>
            <a:r>
              <a:rPr lang="en-AU" sz="3600" dirty="0"/>
              <a:t/>
            </a:r>
            <a:br>
              <a:rPr lang="en-AU" sz="3600" dirty="0"/>
            </a:br>
            <a:r>
              <a:rPr lang="en-AU" sz="3600" dirty="0" smtClean="0"/>
              <a:t>         x</a:t>
            </a:r>
            <a:endParaRPr lang="ru-RU" sz="3600" dirty="0"/>
          </a:p>
        </p:txBody>
      </p:sp>
      <p:cxnSp>
        <p:nvCxnSpPr>
          <p:cNvPr id="4" name="Прямая соединительная линия 3"/>
          <p:cNvCxnSpPr/>
          <p:nvPr/>
        </p:nvCxnSpPr>
        <p:spPr>
          <a:xfrm>
            <a:off x="1547664" y="1556792"/>
            <a:ext cx="50405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8620"/>
            <a:ext cx="6048672"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467544" y="3501008"/>
            <a:ext cx="8410006" cy="1938992"/>
          </a:xfrm>
          <a:prstGeom prst="rect">
            <a:avLst/>
          </a:prstGeom>
        </p:spPr>
        <p:txBody>
          <a:bodyPr wrap="square">
            <a:spAutoFit/>
          </a:bodyPr>
          <a:lstStyle/>
          <a:p>
            <a:r>
              <a:rPr lang="ru-RU" sz="2400" dirty="0" err="1"/>
              <a:t>Мұнда</a:t>
            </a:r>
            <a:r>
              <a:rPr lang="ru-RU" sz="2400" dirty="0"/>
              <a:t> </a:t>
            </a:r>
            <a:r>
              <a:rPr lang="en-AU" sz="2400" dirty="0"/>
              <a:t>V – </a:t>
            </a:r>
            <a:r>
              <a:rPr lang="ru-RU" sz="2400" dirty="0" err="1"/>
              <a:t>түрлену</a:t>
            </a:r>
            <a:r>
              <a:rPr lang="ru-RU" sz="2400" dirty="0"/>
              <a:t> </a:t>
            </a:r>
            <a:r>
              <a:rPr lang="ru-RU" sz="2400" dirty="0" err="1"/>
              <a:t>коэффициенті</a:t>
            </a:r>
            <a:endParaRPr lang="ru-RU" sz="2400" dirty="0"/>
          </a:p>
          <a:p>
            <a:r>
              <a:rPr lang="ru-RU" sz="2400" dirty="0"/>
              <a:t>       </a:t>
            </a:r>
            <a:r>
              <a:rPr lang="ru-RU" sz="2400" dirty="0" smtClean="0"/>
              <a:t>   </a:t>
            </a:r>
            <a:r>
              <a:rPr lang="en-AU" sz="2400" dirty="0"/>
              <a:t>Q – </a:t>
            </a:r>
            <a:r>
              <a:rPr lang="ru-RU" sz="2400" dirty="0"/>
              <a:t>орта </a:t>
            </a:r>
            <a:r>
              <a:rPr lang="ru-RU" sz="2400" dirty="0" err="1"/>
              <a:t>тік</a:t>
            </a:r>
            <a:r>
              <a:rPr lang="ru-RU" sz="2400" dirty="0"/>
              <a:t> </a:t>
            </a:r>
            <a:r>
              <a:rPr lang="ru-RU" sz="2400" dirty="0" err="1"/>
              <a:t>төртбұрыштық</a:t>
            </a:r>
            <a:r>
              <a:rPr lang="ru-RU" sz="2400" dirty="0"/>
              <a:t> </a:t>
            </a:r>
            <a:r>
              <a:rPr lang="ru-RU" sz="2400" dirty="0" err="1"/>
              <a:t>ауытқу</a:t>
            </a:r>
            <a:endParaRPr lang="ru-RU" sz="2400" dirty="0"/>
          </a:p>
          <a:p>
            <a:r>
              <a:rPr lang="ru-RU" sz="2400" dirty="0"/>
              <a:t>    </a:t>
            </a:r>
            <a:r>
              <a:rPr lang="ru-RU" sz="2400" dirty="0" smtClean="0"/>
              <a:t>      </a:t>
            </a:r>
            <a:r>
              <a:rPr lang="en-AU" sz="2400" dirty="0"/>
              <a:t>X – </a:t>
            </a:r>
            <a:r>
              <a:rPr lang="ru-RU" sz="2400" dirty="0" err="1"/>
              <a:t>тоқсан</a:t>
            </a:r>
            <a:r>
              <a:rPr lang="ru-RU" sz="2400" dirty="0"/>
              <a:t>, </a:t>
            </a:r>
            <a:r>
              <a:rPr lang="ru-RU" sz="2400" dirty="0" err="1"/>
              <a:t>жыл</a:t>
            </a:r>
            <a:r>
              <a:rPr lang="ru-RU" sz="2400" dirty="0"/>
              <a:t> </a:t>
            </a:r>
            <a:r>
              <a:rPr lang="ru-RU" sz="2400" dirty="0" err="1"/>
              <a:t>үшін</a:t>
            </a:r>
            <a:r>
              <a:rPr lang="ru-RU" sz="2400" dirty="0"/>
              <a:t> </a:t>
            </a:r>
            <a:r>
              <a:rPr lang="ru-RU" sz="2400" dirty="0" err="1"/>
              <a:t>орташа</a:t>
            </a:r>
            <a:r>
              <a:rPr lang="ru-RU" sz="2400" dirty="0"/>
              <a:t> </a:t>
            </a:r>
            <a:r>
              <a:rPr lang="ru-RU" sz="2400" dirty="0" err="1"/>
              <a:t>ағымдық</a:t>
            </a:r>
            <a:r>
              <a:rPr lang="ru-RU" sz="2400" dirty="0"/>
              <a:t> </a:t>
            </a:r>
            <a:r>
              <a:rPr lang="ru-RU" sz="2400" dirty="0" err="1" smtClean="0"/>
              <a:t>және</a:t>
            </a:r>
            <a:r>
              <a:rPr lang="en-US" sz="2400" dirty="0" smtClean="0"/>
              <a:t>                      </a:t>
            </a:r>
            <a:r>
              <a:rPr lang="ru-RU" sz="2400" dirty="0" smtClean="0"/>
              <a:t>                   </a:t>
            </a:r>
            <a:r>
              <a:rPr lang="en-US" sz="2400" dirty="0" smtClean="0"/>
              <a:t>              </a:t>
            </a:r>
            <a:r>
              <a:rPr lang="ru-RU" sz="2400" dirty="0" err="1" smtClean="0"/>
              <a:t>болжамдық</a:t>
            </a:r>
            <a:r>
              <a:rPr lang="ru-RU" sz="2400" dirty="0" smtClean="0"/>
              <a:t> </a:t>
            </a:r>
            <a:r>
              <a:rPr lang="ru-RU" sz="2400" dirty="0" err="1"/>
              <a:t>мәндердің</a:t>
            </a:r>
            <a:r>
              <a:rPr lang="ru-RU" sz="2400" dirty="0"/>
              <a:t> %-</a:t>
            </a:r>
            <a:r>
              <a:rPr lang="ru-RU" sz="2400" dirty="0" err="1"/>
              <a:t>ық</a:t>
            </a:r>
            <a:r>
              <a:rPr lang="ru-RU" sz="2400" dirty="0"/>
              <a:t> </a:t>
            </a:r>
            <a:r>
              <a:rPr lang="ru-RU" sz="2400" dirty="0" err="1"/>
              <a:t>ауытқулары</a:t>
            </a:r>
            <a:r>
              <a:rPr lang="ru-RU" sz="2400" dirty="0"/>
              <a:t>.</a:t>
            </a:r>
          </a:p>
          <a:p>
            <a:r>
              <a:rPr lang="ru-RU" sz="2400" dirty="0"/>
              <a:t> </a:t>
            </a:r>
            <a:r>
              <a:rPr lang="ru-RU" sz="2400" dirty="0" smtClean="0"/>
              <a:t>         </a:t>
            </a:r>
            <a:r>
              <a:rPr lang="en-AU" sz="2400" dirty="0"/>
              <a:t>X - </a:t>
            </a:r>
            <a:r>
              <a:rPr lang="ru-RU" sz="2400" dirty="0" err="1"/>
              <a:t>әрбір</a:t>
            </a:r>
            <a:r>
              <a:rPr lang="ru-RU" sz="2400" dirty="0"/>
              <a:t> ай </a:t>
            </a:r>
            <a:r>
              <a:rPr lang="ru-RU" sz="2400" dirty="0" err="1"/>
              <a:t>үшін</a:t>
            </a:r>
            <a:r>
              <a:rPr lang="ru-RU" sz="2400" dirty="0"/>
              <a:t> %-</a:t>
            </a:r>
            <a:r>
              <a:rPr lang="ru-RU" sz="2400" dirty="0" err="1"/>
              <a:t>дық</a:t>
            </a:r>
            <a:r>
              <a:rPr lang="ru-RU" sz="2400" dirty="0"/>
              <a:t> </a:t>
            </a:r>
            <a:r>
              <a:rPr lang="ru-RU" sz="2400" dirty="0" err="1"/>
              <a:t>қатынастар</a:t>
            </a:r>
            <a:r>
              <a:rPr lang="ru-RU" sz="2400" dirty="0"/>
              <a:t>.</a:t>
            </a:r>
          </a:p>
        </p:txBody>
      </p:sp>
    </p:spTree>
    <p:extLst>
      <p:ext uri="{BB962C8B-B14F-4D97-AF65-F5344CB8AC3E}">
        <p14:creationId xmlns:p14="http://schemas.microsoft.com/office/powerpoint/2010/main" val="3327486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5236"/>
            <a:ext cx="8208912" cy="5632311"/>
          </a:xfrm>
          <a:prstGeom prst="rect">
            <a:avLst/>
          </a:prstGeom>
        </p:spPr>
        <p:txBody>
          <a:bodyPr wrap="square">
            <a:spAutoFit/>
          </a:bodyPr>
          <a:lstStyle/>
          <a:p>
            <a:r>
              <a:rPr lang="ru-RU" sz="3600" dirty="0" err="1"/>
              <a:t>Тауарларды</a:t>
            </a:r>
            <a:r>
              <a:rPr lang="ru-RU" sz="3600" dirty="0"/>
              <a:t> </a:t>
            </a:r>
            <a:r>
              <a:rPr lang="ru-RU" sz="3600" dirty="0" err="1"/>
              <a:t>өткізуден</a:t>
            </a:r>
            <a:r>
              <a:rPr lang="ru-RU" sz="3600" dirty="0"/>
              <a:t> </a:t>
            </a:r>
            <a:r>
              <a:rPr lang="ru-RU" sz="3600" dirty="0" err="1"/>
              <a:t>түскен</a:t>
            </a:r>
            <a:r>
              <a:rPr lang="ru-RU" sz="3600" dirty="0"/>
              <a:t> </a:t>
            </a:r>
            <a:r>
              <a:rPr lang="ru-RU" sz="3600" dirty="0" err="1"/>
              <a:t>айналым</a:t>
            </a:r>
            <a:r>
              <a:rPr lang="ru-RU" sz="3600" dirty="0"/>
              <a:t> </a:t>
            </a:r>
            <a:r>
              <a:rPr lang="ru-RU" sz="3600" dirty="0" err="1"/>
              <a:t>динамикасы</a:t>
            </a:r>
            <a:r>
              <a:rPr lang="ru-RU" sz="3600" dirty="0"/>
              <a:t> </a:t>
            </a:r>
            <a:r>
              <a:rPr lang="ru-RU" sz="3600" dirty="0" err="1"/>
              <a:t>мына</a:t>
            </a:r>
            <a:r>
              <a:rPr lang="ru-RU" sz="3600" dirty="0"/>
              <a:t> формула </a:t>
            </a:r>
            <a:r>
              <a:rPr lang="ru-RU" sz="3600" dirty="0" err="1"/>
              <a:t>бойынша</a:t>
            </a:r>
            <a:r>
              <a:rPr lang="ru-RU" sz="3600" dirty="0"/>
              <a:t> </a:t>
            </a:r>
            <a:r>
              <a:rPr lang="ru-RU" sz="3600" dirty="0" err="1"/>
              <a:t>анықталады</a:t>
            </a:r>
            <a:r>
              <a:rPr lang="ru-RU" sz="3600" dirty="0"/>
              <a:t>.</a:t>
            </a:r>
          </a:p>
          <a:p>
            <a:r>
              <a:rPr lang="ru-RU" sz="3600" dirty="0"/>
              <a:t>  </a:t>
            </a:r>
            <a:endParaRPr lang="en-US" sz="3600" dirty="0" smtClean="0"/>
          </a:p>
          <a:p>
            <a:endParaRPr lang="en-US" sz="3600" dirty="0"/>
          </a:p>
          <a:p>
            <a:endParaRPr lang="en-US" sz="3600" dirty="0" smtClean="0"/>
          </a:p>
          <a:p>
            <a:endParaRPr lang="ru-RU" sz="3600" dirty="0"/>
          </a:p>
          <a:p>
            <a:r>
              <a:rPr lang="ru-RU" sz="3600" dirty="0" err="1"/>
              <a:t>Мұнда</a:t>
            </a:r>
            <a:r>
              <a:rPr lang="ru-RU" sz="3600" dirty="0"/>
              <a:t> ТД – </a:t>
            </a:r>
            <a:r>
              <a:rPr lang="ru-RU" sz="3600" dirty="0" err="1"/>
              <a:t>есепті</a:t>
            </a:r>
            <a:r>
              <a:rPr lang="ru-RU" sz="3600" dirty="0"/>
              <a:t> </a:t>
            </a:r>
            <a:r>
              <a:rPr lang="ru-RU" sz="3600" dirty="0" err="1"/>
              <a:t>жылдық</a:t>
            </a:r>
            <a:r>
              <a:rPr lang="ru-RU" sz="3600" dirty="0"/>
              <a:t> </a:t>
            </a:r>
            <a:r>
              <a:rPr lang="ru-RU" sz="3600" dirty="0" err="1"/>
              <a:t>ағымдағы</a:t>
            </a:r>
            <a:r>
              <a:rPr lang="ru-RU" sz="3600" dirty="0"/>
              <a:t> </a:t>
            </a:r>
            <a:r>
              <a:rPr lang="ru-RU" sz="3600" dirty="0" err="1"/>
              <a:t>мәліметтері</a:t>
            </a:r>
            <a:endParaRPr lang="ru-RU" sz="3600" dirty="0"/>
          </a:p>
          <a:p>
            <a:r>
              <a:rPr lang="ru-RU" sz="3600" dirty="0"/>
              <a:t>           </a:t>
            </a:r>
            <a:r>
              <a:rPr lang="ru-RU" sz="3600" dirty="0" smtClean="0"/>
              <a:t>ПР </a:t>
            </a:r>
            <a:r>
              <a:rPr lang="ru-RU" sz="3600" dirty="0"/>
              <a:t>- </a:t>
            </a:r>
            <a:r>
              <a:rPr lang="ru-RU" sz="3600" dirty="0" err="1"/>
              <a:t>өткен жыл</a:t>
            </a:r>
            <a:r>
              <a:rPr lang="ru-RU" sz="3600" dirty="0"/>
              <a:t> </a:t>
            </a:r>
            <a:r>
              <a:rPr lang="ru-RU" sz="3600" dirty="0" err="1"/>
              <a:t>мәліметтері</a:t>
            </a:r>
            <a:endParaRPr lang="ru-RU" sz="36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3571" y="2276872"/>
            <a:ext cx="3321547"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5555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64704"/>
            <a:ext cx="8640960" cy="3970318"/>
          </a:xfrm>
          <a:prstGeom prst="rect">
            <a:avLst/>
          </a:prstGeom>
        </p:spPr>
        <p:txBody>
          <a:bodyPr wrap="square">
            <a:spAutoFit/>
          </a:bodyPr>
          <a:lstStyle/>
          <a:p>
            <a:pPr algn="ctr"/>
            <a:r>
              <a:rPr lang="ru-RU" sz="3600" dirty="0" err="1"/>
              <a:t>Өткізілетін</a:t>
            </a:r>
            <a:r>
              <a:rPr lang="ru-RU" sz="3600" dirty="0"/>
              <a:t> </a:t>
            </a:r>
            <a:r>
              <a:rPr lang="ru-RU" sz="3600" dirty="0" err="1"/>
              <a:t>тауарлардың</a:t>
            </a:r>
            <a:r>
              <a:rPr lang="ru-RU" sz="3600" dirty="0"/>
              <a:t> </a:t>
            </a:r>
            <a:r>
              <a:rPr lang="ru-RU" sz="3600" dirty="0" err="1"/>
              <a:t>құрылымы</a:t>
            </a:r>
            <a:r>
              <a:rPr lang="ru-RU" sz="3600" dirty="0"/>
              <a:t> мен </a:t>
            </a:r>
            <a:r>
              <a:rPr lang="ru-RU" sz="3600" dirty="0" err="1"/>
              <a:t>ассортиментін</a:t>
            </a:r>
            <a:r>
              <a:rPr lang="ru-RU" sz="3600" dirty="0"/>
              <a:t> </a:t>
            </a:r>
            <a:r>
              <a:rPr lang="ru-RU" sz="3600" dirty="0" err="1"/>
              <a:t>зерттеу</a:t>
            </a:r>
            <a:r>
              <a:rPr lang="ru-RU" sz="3600" dirty="0"/>
              <a:t> </a:t>
            </a:r>
            <a:r>
              <a:rPr lang="ru-RU" sz="3600" dirty="0" err="1"/>
              <a:t>кезінде</a:t>
            </a:r>
            <a:r>
              <a:rPr lang="ru-RU" sz="3600" dirty="0"/>
              <a:t> </a:t>
            </a:r>
            <a:r>
              <a:rPr lang="ru-RU" sz="3600" dirty="0" err="1"/>
              <a:t>болжаммен</a:t>
            </a:r>
            <a:r>
              <a:rPr lang="ru-RU" sz="3600" dirty="0"/>
              <a:t> </a:t>
            </a:r>
            <a:r>
              <a:rPr lang="ru-RU" sz="3600" dirty="0" err="1"/>
              <a:t>және</a:t>
            </a:r>
            <a:r>
              <a:rPr lang="ru-RU" sz="3600" dirty="0"/>
              <a:t> </a:t>
            </a:r>
            <a:r>
              <a:rPr lang="ru-RU" sz="3600" dirty="0" err="1"/>
              <a:t>өткен</a:t>
            </a:r>
            <a:r>
              <a:rPr lang="ru-RU" sz="3600" dirty="0"/>
              <a:t> </a:t>
            </a:r>
            <a:r>
              <a:rPr lang="ru-RU" sz="3600" dirty="0" err="1"/>
              <a:t>кезеңдермен</a:t>
            </a:r>
            <a:r>
              <a:rPr lang="ru-RU" sz="3600" dirty="0"/>
              <a:t> </a:t>
            </a:r>
            <a:r>
              <a:rPr lang="ru-RU" sz="3600" dirty="0" err="1" smtClean="0"/>
              <a:t>салыстырылатын</a:t>
            </a:r>
            <a:r>
              <a:rPr lang="ru-RU" sz="3600" dirty="0" smtClean="0"/>
              <a:t> </a:t>
            </a:r>
            <a:r>
              <a:rPr lang="ru-RU" sz="3600" dirty="0" err="1"/>
              <a:t>жалпы</a:t>
            </a:r>
            <a:r>
              <a:rPr lang="ru-RU" sz="3600" dirty="0"/>
              <a:t> </a:t>
            </a:r>
            <a:r>
              <a:rPr lang="ru-RU" sz="3600" dirty="0" err="1"/>
              <a:t>өткізу</a:t>
            </a:r>
            <a:r>
              <a:rPr lang="ru-RU" sz="3600" dirty="0"/>
              <a:t> </a:t>
            </a:r>
            <a:r>
              <a:rPr lang="ru-RU" sz="3600" dirty="0" err="1"/>
              <a:t>көлеміндегі</a:t>
            </a:r>
            <a:r>
              <a:rPr lang="ru-RU" sz="3600" dirty="0"/>
              <a:t> </a:t>
            </a:r>
            <a:r>
              <a:rPr lang="ru-RU" sz="3600" dirty="0" err="1"/>
              <a:t>әрбір</a:t>
            </a:r>
            <a:r>
              <a:rPr lang="ru-RU" sz="3600" dirty="0"/>
              <a:t> </a:t>
            </a:r>
            <a:r>
              <a:rPr lang="ru-RU" sz="3600" dirty="0" err="1"/>
              <a:t>тауардың</a:t>
            </a:r>
            <a:r>
              <a:rPr lang="ru-RU" sz="3600" dirty="0"/>
              <a:t> </a:t>
            </a:r>
            <a:r>
              <a:rPr lang="ru-RU" sz="3600" dirty="0" err="1"/>
              <a:t>үлес</a:t>
            </a:r>
            <a:r>
              <a:rPr lang="ru-RU" sz="3600" dirty="0"/>
              <a:t> </a:t>
            </a:r>
            <a:r>
              <a:rPr lang="ru-RU" sz="3600" dirty="0" err="1"/>
              <a:t>салмағы</a:t>
            </a:r>
            <a:r>
              <a:rPr lang="ru-RU" sz="3600" dirty="0"/>
              <a:t> мен </a:t>
            </a:r>
            <a:r>
              <a:rPr lang="ru-RU" sz="3600" dirty="0" err="1"/>
              <a:t>пайыздық</a:t>
            </a:r>
            <a:r>
              <a:rPr lang="ru-RU" sz="3600" dirty="0"/>
              <a:t> </a:t>
            </a:r>
            <a:r>
              <a:rPr lang="ru-RU" sz="3600" dirty="0" err="1"/>
              <a:t>арақатынасы</a:t>
            </a:r>
            <a:r>
              <a:rPr lang="ru-RU" sz="3600" dirty="0"/>
              <a:t> </a:t>
            </a:r>
            <a:r>
              <a:rPr lang="ru-RU" sz="3600" dirty="0" err="1"/>
              <a:t>анықталады</a:t>
            </a:r>
            <a:r>
              <a:rPr lang="ru-RU" sz="3600" dirty="0"/>
              <a:t>.</a:t>
            </a:r>
          </a:p>
        </p:txBody>
      </p:sp>
    </p:spTree>
    <p:extLst>
      <p:ext uri="{BB962C8B-B14F-4D97-AF65-F5344CB8AC3E}">
        <p14:creationId xmlns:p14="http://schemas.microsoft.com/office/powerpoint/2010/main" val="730865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80728"/>
            <a:ext cx="7736647" cy="1143000"/>
          </a:xfrm>
        </p:spPr>
        <p:txBody>
          <a:bodyPr/>
          <a:lstStyle/>
          <a:p>
            <a:pPr algn="l"/>
            <a:r>
              <a:rPr lang="ru-RU" sz="3600" dirty="0">
                <a:effectLst/>
              </a:rPr>
              <a:t>3.</a:t>
            </a:r>
            <a:r>
              <a:rPr lang="kk-KZ" sz="3600" dirty="0">
                <a:effectLst/>
              </a:rPr>
              <a:t>Өнім көлеміне факторлардың әсерін талдау және құрылымның қозғаласын талау. Өнімнің төлемқабілеттілікті талдау</a:t>
            </a:r>
            <a:r>
              <a:rPr lang="ru-RU" sz="3600" dirty="0">
                <a:effectLst/>
              </a:rPr>
              <a:t/>
            </a:r>
            <a:br>
              <a:rPr lang="ru-RU" sz="3600" dirty="0">
                <a:effectLst/>
              </a:rPr>
            </a:br>
            <a:endParaRPr lang="ru-RU" sz="3600" dirty="0"/>
          </a:p>
        </p:txBody>
      </p:sp>
    </p:spTree>
    <p:extLst>
      <p:ext uri="{BB962C8B-B14F-4D97-AF65-F5344CB8AC3E}">
        <p14:creationId xmlns:p14="http://schemas.microsoft.com/office/powerpoint/2010/main" val="414689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404664"/>
            <a:ext cx="8280920" cy="5509200"/>
          </a:xfrm>
          <a:prstGeom prst="rect">
            <a:avLst/>
          </a:prstGeom>
        </p:spPr>
        <p:txBody>
          <a:bodyPr wrap="square">
            <a:spAutoFit/>
          </a:bodyPr>
          <a:lstStyle/>
          <a:p>
            <a:r>
              <a:rPr lang="sr-Cyrl-CS" sz="3200" dirty="0"/>
              <a:t>Есептеуге ыңғайлы болу үшін барлық факторлар </a:t>
            </a:r>
            <a:r>
              <a:rPr lang="sr-Cyrl-CS" sz="3200" b="1" i="1" dirty="0">
                <a:solidFill>
                  <a:srgbClr val="FF0000"/>
                </a:solidFill>
              </a:rPr>
              <a:t>4 топқа </a:t>
            </a:r>
            <a:r>
              <a:rPr lang="sr-Cyrl-CS" sz="3200" dirty="0"/>
              <a:t>біріктірілген</a:t>
            </a:r>
            <a:r>
              <a:rPr lang="sr-Cyrl-CS" sz="3200" dirty="0" smtClean="0"/>
              <a:t>:</a:t>
            </a:r>
            <a:endParaRPr lang="en-US" sz="3200" dirty="0" smtClean="0"/>
          </a:p>
          <a:p>
            <a:endParaRPr lang="ru-RU" sz="3200" dirty="0"/>
          </a:p>
          <a:p>
            <a:pPr marL="514350" lvl="0" indent="-514350">
              <a:buFont typeface="+mj-lt"/>
              <a:buAutoNum type="arabicPeriod"/>
            </a:pPr>
            <a:r>
              <a:rPr lang="sr-Cyrl-CS" sz="3200" dirty="0"/>
              <a:t>тауар ресурстарын қамтамасыз етумен байланысты факторлар;</a:t>
            </a:r>
            <a:endParaRPr lang="ru-RU" sz="3200" dirty="0"/>
          </a:p>
          <a:p>
            <a:pPr marL="514350" lvl="0" indent="-514350">
              <a:buFont typeface="+mj-lt"/>
              <a:buAutoNum type="arabicPeriod"/>
            </a:pPr>
            <a:r>
              <a:rPr lang="sr-Cyrl-CS" sz="3200" dirty="0"/>
              <a:t>еңбек ресурстарымен қамтамасыз етумен байланысты факторлар;</a:t>
            </a:r>
            <a:endParaRPr lang="ru-RU" sz="3200" dirty="0"/>
          </a:p>
          <a:p>
            <a:pPr marL="514350" lvl="0" indent="-514350">
              <a:buFont typeface="+mj-lt"/>
              <a:buAutoNum type="arabicPeriod"/>
            </a:pPr>
            <a:r>
              <a:rPr lang="sr-Cyrl-CS" sz="3200" dirty="0"/>
              <a:t>халықтың санымен және олардың ақшалай табыстарымен байланысты факторлар;</a:t>
            </a:r>
            <a:endParaRPr lang="ru-RU" sz="3200" dirty="0"/>
          </a:p>
          <a:p>
            <a:pPr marL="514350" lvl="0" indent="-514350">
              <a:buFont typeface="+mj-lt"/>
              <a:buAutoNum type="arabicPeriod"/>
            </a:pPr>
            <a:r>
              <a:rPr lang="sr-Cyrl-CS" sz="3200" dirty="0"/>
              <a:t>баға мен сұраныс.</a:t>
            </a:r>
            <a:endParaRPr lang="ru-RU" sz="3200" dirty="0"/>
          </a:p>
        </p:txBody>
      </p:sp>
    </p:spTree>
    <p:extLst>
      <p:ext uri="{BB962C8B-B14F-4D97-AF65-F5344CB8AC3E}">
        <p14:creationId xmlns:p14="http://schemas.microsoft.com/office/powerpoint/2010/main" val="2740712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6832640"/>
          </a:xfrm>
          <a:prstGeom prst="rect">
            <a:avLst/>
          </a:prstGeom>
        </p:spPr>
        <p:txBody>
          <a:bodyPr wrap="square">
            <a:spAutoFit/>
          </a:bodyPr>
          <a:lstStyle/>
          <a:p>
            <a:r>
              <a:rPr lang="ru-RU" sz="2800" b="1" i="1" dirty="0" err="1">
                <a:solidFill>
                  <a:srgbClr val="FF0000"/>
                </a:solidFill>
              </a:rPr>
              <a:t>Факторлардың</a:t>
            </a:r>
            <a:r>
              <a:rPr lang="ru-RU" sz="2800" b="1" i="1" dirty="0">
                <a:solidFill>
                  <a:srgbClr val="FF0000"/>
                </a:solidFill>
              </a:rPr>
              <a:t> </a:t>
            </a:r>
            <a:r>
              <a:rPr lang="ru-RU" sz="2800" b="1" i="1" dirty="0" err="1">
                <a:solidFill>
                  <a:srgbClr val="FF0000"/>
                </a:solidFill>
              </a:rPr>
              <a:t>бірінші</a:t>
            </a:r>
            <a:r>
              <a:rPr lang="ru-RU" sz="2800" b="1" i="1" dirty="0">
                <a:solidFill>
                  <a:srgbClr val="FF0000"/>
                </a:solidFill>
              </a:rPr>
              <a:t> </a:t>
            </a:r>
            <a:r>
              <a:rPr lang="ru-RU" sz="2800" b="1" i="1" dirty="0" err="1">
                <a:solidFill>
                  <a:srgbClr val="FF0000"/>
                </a:solidFill>
              </a:rPr>
              <a:t>тобына</a:t>
            </a:r>
            <a:r>
              <a:rPr lang="ru-RU" sz="2800" b="1" i="1" dirty="0">
                <a:solidFill>
                  <a:srgbClr val="FF0000"/>
                </a:solidFill>
              </a:rPr>
              <a:t> </a:t>
            </a:r>
            <a:r>
              <a:rPr lang="ru-RU" sz="2800" dirty="0" err="1"/>
              <a:t>жататындар</a:t>
            </a:r>
            <a:r>
              <a:rPr lang="ru-RU" sz="2800" dirty="0"/>
              <a:t>:</a:t>
            </a:r>
          </a:p>
          <a:p>
            <a:r>
              <a:rPr lang="ru-RU" sz="2800" dirty="0" err="1"/>
              <a:t>Тауарлардың</a:t>
            </a:r>
            <a:r>
              <a:rPr lang="ru-RU" sz="2800" dirty="0"/>
              <a:t> </a:t>
            </a:r>
            <a:r>
              <a:rPr lang="ru-RU" sz="2800" dirty="0" err="1"/>
              <a:t>түсуі</a:t>
            </a:r>
            <a:r>
              <a:rPr lang="ru-RU" sz="2800" dirty="0"/>
              <a:t> </a:t>
            </a:r>
            <a:r>
              <a:rPr lang="ru-RU" sz="2800" dirty="0" smtClean="0"/>
              <a:t>, </a:t>
            </a:r>
            <a:r>
              <a:rPr lang="ru-RU" sz="2800" dirty="0" err="1"/>
              <a:t>кезеңнің</a:t>
            </a:r>
            <a:r>
              <a:rPr lang="ru-RU" sz="2800" dirty="0"/>
              <a:t> басы мен </a:t>
            </a:r>
            <a:r>
              <a:rPr lang="ru-RU" sz="2800" dirty="0" err="1"/>
              <a:t>аяғына</a:t>
            </a:r>
            <a:r>
              <a:rPr lang="ru-RU" sz="2800" dirty="0"/>
              <a:t> </a:t>
            </a:r>
            <a:r>
              <a:rPr lang="ru-RU" sz="2800" dirty="0" err="1"/>
              <a:t>тауарлар</a:t>
            </a:r>
            <a:r>
              <a:rPr lang="ru-RU" sz="2800" dirty="0"/>
              <a:t> </a:t>
            </a:r>
            <a:r>
              <a:rPr lang="ru-RU" sz="2800" dirty="0" err="1"/>
              <a:t>қалдығы</a:t>
            </a:r>
            <a:r>
              <a:rPr lang="ru-RU" sz="2800" dirty="0"/>
              <a:t> </a:t>
            </a:r>
            <a:r>
              <a:rPr lang="ru-RU" sz="2800" dirty="0" smtClean="0"/>
              <a:t> </a:t>
            </a:r>
            <a:r>
              <a:rPr lang="ru-RU" sz="2800" dirty="0" err="1"/>
              <a:t>және</a:t>
            </a:r>
            <a:r>
              <a:rPr lang="ru-RU" sz="2800" dirty="0"/>
              <a:t> </a:t>
            </a:r>
            <a:r>
              <a:rPr lang="ru-RU" sz="2800" dirty="0" err="1"/>
              <a:t>тауарлардың</a:t>
            </a:r>
            <a:r>
              <a:rPr lang="ru-RU" sz="2800" dirty="0"/>
              <a:t> </a:t>
            </a:r>
            <a:r>
              <a:rPr lang="ru-RU" sz="2800" dirty="0" err="1"/>
              <a:t>өзге</a:t>
            </a:r>
            <a:r>
              <a:rPr lang="ru-RU" sz="2800" dirty="0"/>
              <a:t> де </a:t>
            </a:r>
            <a:r>
              <a:rPr lang="ru-RU" sz="2800" dirty="0" err="1"/>
              <a:t>кетуі</a:t>
            </a:r>
            <a:r>
              <a:rPr lang="ru-RU" sz="2800" dirty="0"/>
              <a:t> </a:t>
            </a:r>
            <a:r>
              <a:rPr lang="ru-RU" sz="2800" dirty="0" smtClean="0"/>
              <a:t>.</a:t>
            </a:r>
            <a:endParaRPr lang="en-US" sz="2800" dirty="0" smtClean="0"/>
          </a:p>
          <a:p>
            <a:r>
              <a:rPr lang="ru-RU" sz="2800" dirty="0" smtClean="0"/>
              <a:t> </a:t>
            </a:r>
            <a:endParaRPr lang="en-US" sz="2800" dirty="0" smtClean="0"/>
          </a:p>
          <a:p>
            <a:r>
              <a:rPr lang="en-US" sz="2800" b="1" i="1" dirty="0" err="1">
                <a:solidFill>
                  <a:srgbClr val="FF0000"/>
                </a:solidFill>
              </a:rPr>
              <a:t>Еңбек</a:t>
            </a:r>
            <a:r>
              <a:rPr lang="en-US" sz="2800" b="1" i="1" dirty="0">
                <a:solidFill>
                  <a:srgbClr val="FF0000"/>
                </a:solidFill>
              </a:rPr>
              <a:t> </a:t>
            </a:r>
            <a:r>
              <a:rPr lang="en-US" sz="2800" b="1" i="1" dirty="0" err="1">
                <a:solidFill>
                  <a:srgbClr val="FF0000"/>
                </a:solidFill>
              </a:rPr>
              <a:t>ресурстарымен</a:t>
            </a:r>
            <a:r>
              <a:rPr lang="en-US" sz="2800" b="1" i="1" dirty="0">
                <a:solidFill>
                  <a:srgbClr val="FF0000"/>
                </a:solidFill>
              </a:rPr>
              <a:t> </a:t>
            </a:r>
            <a:r>
              <a:rPr lang="en-US" sz="2800" b="1" i="1" dirty="0" err="1">
                <a:solidFill>
                  <a:srgbClr val="FF0000"/>
                </a:solidFill>
              </a:rPr>
              <a:t>қамтамасыз</a:t>
            </a:r>
            <a:r>
              <a:rPr lang="en-US" sz="2800" b="1" i="1" dirty="0">
                <a:solidFill>
                  <a:srgbClr val="FF0000"/>
                </a:solidFill>
              </a:rPr>
              <a:t> </a:t>
            </a:r>
            <a:r>
              <a:rPr lang="en-US" sz="2800" b="1" i="1" dirty="0" err="1">
                <a:solidFill>
                  <a:srgbClr val="FF0000"/>
                </a:solidFill>
              </a:rPr>
              <a:t>етумен</a:t>
            </a:r>
            <a:r>
              <a:rPr lang="en-US" sz="2800" b="1" i="1" dirty="0">
                <a:solidFill>
                  <a:srgbClr val="FF0000"/>
                </a:solidFill>
              </a:rPr>
              <a:t> </a:t>
            </a:r>
            <a:r>
              <a:rPr lang="en-US" sz="2800" b="1" i="1" dirty="0" err="1">
                <a:solidFill>
                  <a:srgbClr val="FF0000"/>
                </a:solidFill>
              </a:rPr>
              <a:t>байланысты</a:t>
            </a:r>
            <a:r>
              <a:rPr lang="en-US" sz="2800" b="1" i="1" dirty="0">
                <a:solidFill>
                  <a:srgbClr val="FF0000"/>
                </a:solidFill>
              </a:rPr>
              <a:t> </a:t>
            </a:r>
            <a:r>
              <a:rPr lang="en-US" sz="2800" b="1" i="1" dirty="0" err="1">
                <a:solidFill>
                  <a:srgbClr val="FF0000"/>
                </a:solidFill>
              </a:rPr>
              <a:t>факторларға</a:t>
            </a:r>
            <a:r>
              <a:rPr lang="en-US" sz="2800" b="1" i="1" dirty="0">
                <a:solidFill>
                  <a:srgbClr val="FF0000"/>
                </a:solidFill>
              </a:rPr>
              <a:t> </a:t>
            </a:r>
            <a:r>
              <a:rPr lang="en-US" sz="2800" b="1" i="1" dirty="0" err="1">
                <a:solidFill>
                  <a:srgbClr val="FF0000"/>
                </a:solidFill>
              </a:rPr>
              <a:t>мыналар</a:t>
            </a:r>
            <a:r>
              <a:rPr lang="en-US" sz="2800" b="1" i="1" dirty="0">
                <a:solidFill>
                  <a:srgbClr val="FF0000"/>
                </a:solidFill>
              </a:rPr>
              <a:t> </a:t>
            </a:r>
            <a:r>
              <a:rPr lang="en-US" sz="2800" b="1" i="1" dirty="0" err="1">
                <a:solidFill>
                  <a:srgbClr val="FF0000"/>
                </a:solidFill>
              </a:rPr>
              <a:t>жатады</a:t>
            </a:r>
            <a:r>
              <a:rPr lang="en-US" sz="2800" i="1" dirty="0"/>
              <a:t>:</a:t>
            </a:r>
            <a:r>
              <a:rPr lang="en-US" sz="2800" dirty="0"/>
              <a:t> </a:t>
            </a:r>
            <a:r>
              <a:rPr lang="en-US" sz="2800" dirty="0" err="1"/>
              <a:t>сауда</a:t>
            </a:r>
            <a:r>
              <a:rPr lang="en-US" sz="2800" dirty="0"/>
              <a:t> </a:t>
            </a:r>
            <a:r>
              <a:rPr lang="en-US" sz="2800" dirty="0" err="1"/>
              <a:t>қызметкерлерінің</a:t>
            </a:r>
            <a:r>
              <a:rPr lang="en-US" sz="2800" dirty="0"/>
              <a:t> </a:t>
            </a:r>
            <a:r>
              <a:rPr lang="en-US" sz="2800" dirty="0" err="1"/>
              <a:t>саны</a:t>
            </a:r>
            <a:r>
              <a:rPr lang="en-US" sz="2800" dirty="0"/>
              <a:t> </a:t>
            </a:r>
            <a:r>
              <a:rPr lang="en-US" sz="2800" dirty="0" smtClean="0"/>
              <a:t>, </a:t>
            </a:r>
            <a:r>
              <a:rPr lang="en-US" sz="2800" dirty="0" err="1"/>
              <a:t>жұмыс</a:t>
            </a:r>
            <a:r>
              <a:rPr lang="en-US" sz="2800" dirty="0"/>
              <a:t> </a:t>
            </a:r>
            <a:r>
              <a:rPr lang="en-US" sz="2800" dirty="0" err="1"/>
              <a:t>істеген</a:t>
            </a:r>
            <a:r>
              <a:rPr lang="en-US" sz="2800" dirty="0"/>
              <a:t> </a:t>
            </a:r>
            <a:r>
              <a:rPr lang="en-US" sz="2800" dirty="0" err="1"/>
              <a:t>күндер</a:t>
            </a:r>
            <a:r>
              <a:rPr lang="en-US" sz="2800" dirty="0"/>
              <a:t> </a:t>
            </a:r>
            <a:r>
              <a:rPr lang="en-US" sz="2800" dirty="0" smtClean="0"/>
              <a:t>, </a:t>
            </a:r>
            <a:r>
              <a:rPr lang="en-US" sz="2800" dirty="0" err="1"/>
              <a:t>сағаттар</a:t>
            </a:r>
            <a:r>
              <a:rPr lang="en-US" sz="2800" dirty="0"/>
              <a:t> </a:t>
            </a:r>
            <a:r>
              <a:rPr lang="en-US" sz="2800" dirty="0" smtClean="0"/>
              <a:t> </a:t>
            </a:r>
            <a:r>
              <a:rPr lang="en-US" sz="2800" dirty="0" err="1"/>
              <a:t>саны</a:t>
            </a:r>
            <a:r>
              <a:rPr lang="en-US" sz="2800" dirty="0"/>
              <a:t>, 1 </a:t>
            </a:r>
            <a:r>
              <a:rPr lang="en-US" sz="2800" dirty="0" err="1"/>
              <a:t>жұмыскердің</a:t>
            </a:r>
            <a:r>
              <a:rPr lang="en-US" sz="2800" dirty="0"/>
              <a:t> </a:t>
            </a:r>
            <a:r>
              <a:rPr lang="en-US" sz="2800" dirty="0" err="1" smtClean="0"/>
              <a:t>өнімділігі</a:t>
            </a:r>
            <a:r>
              <a:rPr lang="en-US" sz="2800" dirty="0" smtClean="0"/>
              <a:t>. </a:t>
            </a:r>
          </a:p>
          <a:p>
            <a:endParaRPr lang="en-US" sz="2800" dirty="0" smtClean="0"/>
          </a:p>
          <a:p>
            <a:r>
              <a:rPr lang="en-US" sz="2800" b="1" i="1" dirty="0" err="1">
                <a:solidFill>
                  <a:srgbClr val="FF0000"/>
                </a:solidFill>
              </a:rPr>
              <a:t>Халықтың</a:t>
            </a:r>
            <a:r>
              <a:rPr lang="en-US" sz="2800" b="1" i="1" dirty="0">
                <a:solidFill>
                  <a:srgbClr val="FF0000"/>
                </a:solidFill>
              </a:rPr>
              <a:t> </a:t>
            </a:r>
            <a:r>
              <a:rPr lang="en-US" sz="2800" b="1" i="1" dirty="0" err="1">
                <a:solidFill>
                  <a:srgbClr val="FF0000"/>
                </a:solidFill>
              </a:rPr>
              <a:t>саны</a:t>
            </a:r>
            <a:r>
              <a:rPr lang="en-US" sz="2800" b="1" i="1" dirty="0">
                <a:solidFill>
                  <a:srgbClr val="FF0000"/>
                </a:solidFill>
              </a:rPr>
              <a:t> </a:t>
            </a:r>
            <a:r>
              <a:rPr lang="en-US" sz="2800" b="1" i="1" dirty="0" err="1">
                <a:solidFill>
                  <a:srgbClr val="FF0000"/>
                </a:solidFill>
              </a:rPr>
              <a:t>мен</a:t>
            </a:r>
            <a:r>
              <a:rPr lang="en-US" sz="2800" b="1" i="1" dirty="0">
                <a:solidFill>
                  <a:srgbClr val="FF0000"/>
                </a:solidFill>
              </a:rPr>
              <a:t> </a:t>
            </a:r>
            <a:r>
              <a:rPr lang="en-US" sz="2800" b="1" i="1" dirty="0" err="1">
                <a:solidFill>
                  <a:srgbClr val="FF0000"/>
                </a:solidFill>
              </a:rPr>
              <a:t>олардың</a:t>
            </a:r>
            <a:r>
              <a:rPr lang="en-US" sz="2800" b="1" i="1" dirty="0">
                <a:solidFill>
                  <a:srgbClr val="FF0000"/>
                </a:solidFill>
              </a:rPr>
              <a:t> </a:t>
            </a:r>
            <a:r>
              <a:rPr lang="en-US" sz="2800" b="1" i="1" dirty="0" err="1">
                <a:solidFill>
                  <a:srgbClr val="FF0000"/>
                </a:solidFill>
              </a:rPr>
              <a:t>ақшалай</a:t>
            </a:r>
            <a:r>
              <a:rPr lang="en-US" sz="2800" b="1" i="1" dirty="0">
                <a:solidFill>
                  <a:srgbClr val="FF0000"/>
                </a:solidFill>
              </a:rPr>
              <a:t> </a:t>
            </a:r>
            <a:r>
              <a:rPr lang="en-US" sz="2800" b="1" i="1" dirty="0" err="1">
                <a:solidFill>
                  <a:srgbClr val="FF0000"/>
                </a:solidFill>
              </a:rPr>
              <a:t>табыстарымен</a:t>
            </a:r>
            <a:r>
              <a:rPr lang="en-US" sz="2800" b="1" i="1" dirty="0">
                <a:solidFill>
                  <a:srgbClr val="FF0000"/>
                </a:solidFill>
              </a:rPr>
              <a:t> </a:t>
            </a:r>
            <a:r>
              <a:rPr lang="en-US" sz="2800" dirty="0" err="1"/>
              <a:t>байланысты</a:t>
            </a:r>
            <a:r>
              <a:rPr lang="en-US" sz="2800" dirty="0"/>
              <a:t> </a:t>
            </a:r>
            <a:r>
              <a:rPr lang="en-US" sz="2800" dirty="0" err="1"/>
              <a:t>факторларға</a:t>
            </a:r>
            <a:r>
              <a:rPr lang="en-US" sz="2800" dirty="0"/>
              <a:t> </a:t>
            </a:r>
            <a:r>
              <a:rPr lang="en-US" sz="2800" dirty="0" err="1"/>
              <a:t>келесілер</a:t>
            </a:r>
            <a:r>
              <a:rPr lang="en-US" sz="2800" dirty="0"/>
              <a:t> </a:t>
            </a:r>
            <a:r>
              <a:rPr lang="en-US" sz="2800" dirty="0" err="1"/>
              <a:t>жатады</a:t>
            </a:r>
            <a:r>
              <a:rPr lang="en-US" sz="2800" dirty="0"/>
              <a:t>: </a:t>
            </a:r>
            <a:r>
              <a:rPr lang="en-US" sz="2800" dirty="0" err="1"/>
              <a:t>халықтың</a:t>
            </a:r>
            <a:r>
              <a:rPr lang="en-US" sz="2800" dirty="0"/>
              <a:t> </a:t>
            </a:r>
            <a:r>
              <a:rPr lang="en-US" sz="2800" dirty="0" err="1"/>
              <a:t>саны</a:t>
            </a:r>
            <a:r>
              <a:rPr lang="en-US" sz="2800" dirty="0"/>
              <a:t>, </a:t>
            </a:r>
            <a:r>
              <a:rPr lang="en-US" sz="2800" dirty="0" err="1"/>
              <a:t>қыз­мет</a:t>
            </a:r>
            <a:r>
              <a:rPr lang="en-US" sz="2800" dirty="0"/>
              <a:t> </a:t>
            </a:r>
            <a:r>
              <a:rPr lang="en-US" sz="2800" dirty="0" err="1"/>
              <a:t>көрсетілетін</a:t>
            </a:r>
            <a:r>
              <a:rPr lang="en-US" sz="2800" dirty="0"/>
              <a:t> </a:t>
            </a:r>
            <a:r>
              <a:rPr lang="en-US" sz="2800" dirty="0" err="1"/>
              <a:t>халықтың</a:t>
            </a:r>
            <a:r>
              <a:rPr lang="en-US" sz="2800" dirty="0"/>
              <a:t> </a:t>
            </a:r>
            <a:r>
              <a:rPr lang="en-US" sz="2800" dirty="0" err="1"/>
              <a:t>саны</a:t>
            </a:r>
            <a:r>
              <a:rPr lang="en-US" sz="2800" dirty="0"/>
              <a:t>, </a:t>
            </a:r>
            <a:r>
              <a:rPr lang="en-US" sz="2800" dirty="0" err="1"/>
              <a:t>жан</a:t>
            </a:r>
            <a:r>
              <a:rPr lang="en-US" sz="2800" dirty="0"/>
              <a:t> </a:t>
            </a:r>
            <a:r>
              <a:rPr lang="en-US" sz="2800" dirty="0" err="1"/>
              <a:t>басына</a:t>
            </a:r>
            <a:r>
              <a:rPr lang="en-US" sz="2800" dirty="0"/>
              <a:t> </a:t>
            </a:r>
            <a:r>
              <a:rPr lang="en-US" sz="2800" dirty="0" err="1"/>
              <a:t>шаққанда</a:t>
            </a:r>
            <a:r>
              <a:rPr lang="en-US" sz="2800" dirty="0"/>
              <a:t> </a:t>
            </a:r>
            <a:r>
              <a:rPr lang="en-US" sz="2800" dirty="0" err="1"/>
              <a:t>ақша­лай</a:t>
            </a:r>
            <a:r>
              <a:rPr lang="en-US" sz="2800" dirty="0"/>
              <a:t> </a:t>
            </a:r>
            <a:r>
              <a:rPr lang="en-US" sz="2800" dirty="0" err="1"/>
              <a:t>табыс</a:t>
            </a:r>
            <a:r>
              <a:rPr lang="en-US" sz="2800" dirty="0"/>
              <a:t> </a:t>
            </a:r>
            <a:r>
              <a:rPr lang="en-US" sz="2800" dirty="0" err="1"/>
              <a:t>және</a:t>
            </a:r>
            <a:r>
              <a:rPr lang="en-US" sz="2800" dirty="0"/>
              <a:t> </a:t>
            </a:r>
            <a:r>
              <a:rPr lang="en-US" sz="2800" dirty="0" err="1"/>
              <a:t>өткізуден</a:t>
            </a:r>
            <a:r>
              <a:rPr lang="en-US" sz="2800" dirty="0"/>
              <a:t> </a:t>
            </a:r>
            <a:r>
              <a:rPr lang="en-US" sz="2800" dirty="0" err="1"/>
              <a:t>түскен</a:t>
            </a:r>
            <a:r>
              <a:rPr lang="en-US" sz="2800" dirty="0"/>
              <a:t> </a:t>
            </a:r>
            <a:r>
              <a:rPr lang="en-US" sz="2800" dirty="0" err="1"/>
              <a:t>түсіммен</a:t>
            </a:r>
            <a:r>
              <a:rPr lang="en-US" sz="2800" dirty="0"/>
              <a:t> </a:t>
            </a:r>
            <a:r>
              <a:rPr lang="en-US" sz="2800" dirty="0" err="1"/>
              <a:t>ақшалай</a:t>
            </a:r>
            <a:r>
              <a:rPr lang="en-US" sz="2800" dirty="0"/>
              <a:t> </a:t>
            </a:r>
            <a:r>
              <a:rPr lang="en-US" sz="2800" dirty="0" err="1"/>
              <a:t>табыс­ты</a:t>
            </a:r>
            <a:r>
              <a:rPr lang="en-US" sz="2800" dirty="0"/>
              <a:t> </a:t>
            </a:r>
            <a:r>
              <a:rPr lang="en-US" sz="2800" dirty="0" err="1"/>
              <a:t>қамту</a:t>
            </a:r>
            <a:r>
              <a:rPr lang="en-US" sz="2800" dirty="0" smtClean="0"/>
              <a:t>.</a:t>
            </a:r>
          </a:p>
          <a:p>
            <a:endParaRPr lang="ru-RU" dirty="0"/>
          </a:p>
        </p:txBody>
      </p:sp>
    </p:spTree>
    <p:extLst>
      <p:ext uri="{BB962C8B-B14F-4D97-AF65-F5344CB8AC3E}">
        <p14:creationId xmlns:p14="http://schemas.microsoft.com/office/powerpoint/2010/main" val="1456904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7992888" cy="5693866"/>
          </a:xfrm>
          <a:prstGeom prst="rect">
            <a:avLst/>
          </a:prstGeom>
        </p:spPr>
        <p:txBody>
          <a:bodyPr wrap="square">
            <a:spAutoFit/>
          </a:bodyPr>
          <a:lstStyle/>
          <a:p>
            <a:r>
              <a:rPr lang="ru-RU" sz="2800" dirty="0" err="1"/>
              <a:t>Өткізілген</a:t>
            </a:r>
            <a:r>
              <a:rPr lang="ru-RU" sz="2800" dirty="0"/>
              <a:t> </a:t>
            </a:r>
            <a:r>
              <a:rPr lang="ru-RU" sz="2800" dirty="0" err="1"/>
              <a:t>өнімдердің</a:t>
            </a:r>
            <a:r>
              <a:rPr lang="ru-RU" sz="2800" dirty="0"/>
              <a:t> </a:t>
            </a:r>
            <a:r>
              <a:rPr lang="ru-RU" sz="2800" dirty="0" err="1"/>
              <a:t>көлемін</a:t>
            </a:r>
            <a:r>
              <a:rPr lang="ru-RU" sz="2800" dirty="0"/>
              <a:t> </a:t>
            </a:r>
            <a:r>
              <a:rPr lang="ru-RU" sz="2800" dirty="0" err="1"/>
              <a:t>мына</a:t>
            </a:r>
            <a:r>
              <a:rPr lang="ru-RU" sz="2800" dirty="0"/>
              <a:t> формула </a:t>
            </a:r>
            <a:r>
              <a:rPr lang="ru-RU" sz="2800" dirty="0" err="1"/>
              <a:t>бойынша</a:t>
            </a:r>
            <a:r>
              <a:rPr lang="ru-RU" sz="2800" dirty="0"/>
              <a:t> </a:t>
            </a:r>
            <a:r>
              <a:rPr lang="ru-RU" sz="2800" dirty="0" err="1"/>
              <a:t>анықтауға</a:t>
            </a:r>
            <a:r>
              <a:rPr lang="ru-RU" sz="2800" dirty="0"/>
              <a:t> </a:t>
            </a:r>
            <a:r>
              <a:rPr lang="ru-RU" sz="2800" dirty="0" err="1"/>
              <a:t>болады</a:t>
            </a:r>
            <a:r>
              <a:rPr lang="ru-RU" sz="2800" dirty="0"/>
              <a:t>:</a:t>
            </a:r>
          </a:p>
          <a:p>
            <a:r>
              <a:rPr lang="en-US" sz="2800" dirty="0" smtClean="0"/>
              <a:t>       </a:t>
            </a:r>
          </a:p>
          <a:p>
            <a:r>
              <a:rPr lang="en-US" sz="2800" b="1" dirty="0">
                <a:solidFill>
                  <a:srgbClr val="FF0000"/>
                </a:solidFill>
              </a:rPr>
              <a:t> </a:t>
            </a:r>
            <a:r>
              <a:rPr lang="en-US" sz="2800" b="1" dirty="0" smtClean="0">
                <a:solidFill>
                  <a:srgbClr val="FF0000"/>
                </a:solidFill>
              </a:rPr>
              <a:t>                         </a:t>
            </a:r>
            <a:r>
              <a:rPr lang="ru-RU" sz="2800" b="1" dirty="0" smtClean="0">
                <a:solidFill>
                  <a:srgbClr val="FF0000"/>
                </a:solidFill>
              </a:rPr>
              <a:t>ХС*АТ*Қ</a:t>
            </a:r>
            <a:endParaRPr lang="ru-RU" sz="2800" b="1" dirty="0">
              <a:solidFill>
                <a:srgbClr val="FF0000"/>
              </a:solidFill>
            </a:endParaRPr>
          </a:p>
          <a:p>
            <a:r>
              <a:rPr lang="en-US" sz="2800" b="1" dirty="0" smtClean="0">
                <a:solidFill>
                  <a:srgbClr val="FF0000"/>
                </a:solidFill>
              </a:rPr>
              <a:t>                  </a:t>
            </a:r>
            <a:r>
              <a:rPr lang="ru-RU" sz="2800" b="1" dirty="0" smtClean="0">
                <a:solidFill>
                  <a:srgbClr val="FF0000"/>
                </a:solidFill>
              </a:rPr>
              <a:t>Ө =</a:t>
            </a:r>
            <a:r>
              <a:rPr lang="en-US" sz="2800" b="1" dirty="0" smtClean="0">
                <a:solidFill>
                  <a:srgbClr val="FF0000"/>
                </a:solidFill>
              </a:rPr>
              <a:t> ---------------</a:t>
            </a:r>
          </a:p>
          <a:p>
            <a:r>
              <a:rPr lang="en-US" sz="2800" b="1" dirty="0">
                <a:solidFill>
                  <a:srgbClr val="FF0000"/>
                </a:solidFill>
              </a:rPr>
              <a:t> </a:t>
            </a:r>
            <a:r>
              <a:rPr lang="en-US" sz="2800" b="1" dirty="0" smtClean="0">
                <a:solidFill>
                  <a:srgbClr val="FF0000"/>
                </a:solidFill>
              </a:rPr>
              <a:t> </a:t>
            </a:r>
            <a:r>
              <a:rPr lang="ru-RU" sz="2800" b="1" dirty="0">
                <a:solidFill>
                  <a:srgbClr val="FF0000"/>
                </a:solidFill>
              </a:rPr>
              <a:t>	</a:t>
            </a:r>
            <a:r>
              <a:rPr lang="en-US" sz="2800" b="1" dirty="0" smtClean="0">
                <a:solidFill>
                  <a:srgbClr val="FF0000"/>
                </a:solidFill>
              </a:rPr>
              <a:t>                    </a:t>
            </a:r>
            <a:r>
              <a:rPr lang="ru-RU" sz="2800" b="1" dirty="0" smtClean="0">
                <a:solidFill>
                  <a:srgbClr val="FF0000"/>
                </a:solidFill>
              </a:rPr>
              <a:t>100</a:t>
            </a:r>
            <a:endParaRPr lang="en-US" sz="2800" b="1" dirty="0" smtClean="0">
              <a:solidFill>
                <a:srgbClr val="FF0000"/>
              </a:solidFill>
            </a:endParaRPr>
          </a:p>
          <a:p>
            <a:endParaRPr lang="ru-RU" sz="2800" dirty="0"/>
          </a:p>
          <a:p>
            <a:r>
              <a:rPr lang="ru-RU" sz="2800" dirty="0" err="1"/>
              <a:t>Мұнда</a:t>
            </a:r>
            <a:r>
              <a:rPr lang="ru-RU" sz="2800" dirty="0"/>
              <a:t> </a:t>
            </a:r>
            <a:r>
              <a:rPr lang="ru-RU" sz="2800" b="1" dirty="0">
                <a:solidFill>
                  <a:srgbClr val="FF0000"/>
                </a:solidFill>
              </a:rPr>
              <a:t>ХС</a:t>
            </a:r>
            <a:r>
              <a:rPr lang="ru-RU" sz="2800" dirty="0"/>
              <a:t> – </a:t>
            </a:r>
            <a:r>
              <a:rPr lang="ru-RU" sz="2800" dirty="0" err="1"/>
              <a:t>қызмет</a:t>
            </a:r>
            <a:r>
              <a:rPr lang="ru-RU" sz="2800" dirty="0"/>
              <a:t> </a:t>
            </a:r>
            <a:r>
              <a:rPr lang="ru-RU" sz="2800" dirty="0" err="1"/>
              <a:t>көрсетілетін</a:t>
            </a:r>
            <a:r>
              <a:rPr lang="ru-RU" sz="2800" dirty="0"/>
              <a:t> </a:t>
            </a:r>
            <a:r>
              <a:rPr lang="ru-RU" sz="2800" dirty="0" err="1"/>
              <a:t>халық</a:t>
            </a:r>
            <a:r>
              <a:rPr lang="ru-RU" sz="2800" dirty="0"/>
              <a:t> саны</a:t>
            </a:r>
          </a:p>
          <a:p>
            <a:r>
              <a:rPr lang="ru-RU" sz="2800" b="1" dirty="0">
                <a:solidFill>
                  <a:srgbClr val="FF0000"/>
                </a:solidFill>
              </a:rPr>
              <a:t>           </a:t>
            </a:r>
            <a:r>
              <a:rPr lang="ru-RU" sz="2800" b="1" dirty="0" smtClean="0">
                <a:solidFill>
                  <a:srgbClr val="FF0000"/>
                </a:solidFill>
              </a:rPr>
              <a:t>АТ </a:t>
            </a:r>
            <a:r>
              <a:rPr lang="ru-RU" sz="2800" dirty="0"/>
              <a:t>– </a:t>
            </a:r>
            <a:r>
              <a:rPr lang="ru-RU" sz="2800" dirty="0" err="1"/>
              <a:t>халықтың</a:t>
            </a:r>
            <a:r>
              <a:rPr lang="ru-RU" sz="2800" dirty="0"/>
              <a:t> </a:t>
            </a:r>
            <a:r>
              <a:rPr lang="ru-RU" sz="2800" dirty="0" err="1"/>
              <a:t>жан</a:t>
            </a:r>
            <a:r>
              <a:rPr lang="ru-RU" sz="2800" dirty="0"/>
              <a:t> </a:t>
            </a:r>
            <a:r>
              <a:rPr lang="ru-RU" sz="2800" dirty="0" err="1"/>
              <a:t>басына</a:t>
            </a:r>
            <a:r>
              <a:rPr lang="ru-RU" sz="2800" dirty="0"/>
              <a:t> </a:t>
            </a:r>
            <a:r>
              <a:rPr lang="ru-RU" sz="2800" dirty="0" err="1"/>
              <a:t>шаққанда</a:t>
            </a:r>
            <a:r>
              <a:rPr lang="ru-RU" sz="2800" dirty="0"/>
              <a:t> </a:t>
            </a:r>
            <a:r>
              <a:rPr lang="ru-RU" sz="2800" dirty="0" err="1"/>
              <a:t>ақшалай</a:t>
            </a:r>
            <a:r>
              <a:rPr lang="ru-RU" sz="2800" dirty="0"/>
              <a:t> </a:t>
            </a:r>
            <a:r>
              <a:rPr lang="ru-RU" sz="2800" dirty="0" err="1" smtClean="0"/>
              <a:t>табыс</a:t>
            </a:r>
            <a:endParaRPr lang="ru-RU" sz="2800" dirty="0"/>
          </a:p>
          <a:p>
            <a:r>
              <a:rPr lang="ru-RU" sz="2800" dirty="0"/>
              <a:t>           </a:t>
            </a:r>
            <a:r>
              <a:rPr lang="ru-RU" sz="2800" b="1" dirty="0" smtClean="0">
                <a:solidFill>
                  <a:srgbClr val="FF0000"/>
                </a:solidFill>
              </a:rPr>
              <a:t>Қ</a:t>
            </a:r>
            <a:r>
              <a:rPr lang="ru-RU" sz="2800" dirty="0" smtClean="0"/>
              <a:t> – </a:t>
            </a:r>
            <a:r>
              <a:rPr lang="ru-RU" sz="2800" dirty="0" err="1"/>
              <a:t>тауарларды</a:t>
            </a:r>
            <a:r>
              <a:rPr lang="ru-RU" sz="2800" dirty="0"/>
              <a:t> </a:t>
            </a:r>
            <a:r>
              <a:rPr lang="ru-RU" sz="2800" dirty="0" err="1"/>
              <a:t>өткізуден</a:t>
            </a:r>
            <a:r>
              <a:rPr lang="ru-RU" sz="2800" dirty="0"/>
              <a:t> </a:t>
            </a:r>
            <a:r>
              <a:rPr lang="ru-RU" sz="2800" dirty="0" err="1"/>
              <a:t>түскен</a:t>
            </a:r>
            <a:r>
              <a:rPr lang="ru-RU" sz="2800" dirty="0"/>
              <a:t> </a:t>
            </a:r>
            <a:r>
              <a:rPr lang="ru-RU" sz="2800" dirty="0" err="1"/>
              <a:t>түсіммен</a:t>
            </a:r>
            <a:r>
              <a:rPr lang="ru-RU" sz="2800" dirty="0"/>
              <a:t> </a:t>
            </a:r>
            <a:r>
              <a:rPr lang="ru-RU" sz="2800" dirty="0" err="1" smtClean="0"/>
              <a:t>ақшалай</a:t>
            </a:r>
            <a:r>
              <a:rPr lang="ru-RU" sz="2800" dirty="0" smtClean="0"/>
              <a:t> </a:t>
            </a:r>
            <a:r>
              <a:rPr lang="ru-RU" sz="2800" dirty="0" err="1"/>
              <a:t>табысты</a:t>
            </a:r>
            <a:r>
              <a:rPr lang="ru-RU" sz="2800" dirty="0"/>
              <a:t> </a:t>
            </a:r>
            <a:r>
              <a:rPr lang="ru-RU" sz="2800" dirty="0" err="1"/>
              <a:t>қамту</a:t>
            </a:r>
            <a:r>
              <a:rPr lang="ru-RU" sz="2800" dirty="0"/>
              <a:t> </a:t>
            </a:r>
            <a:r>
              <a:rPr lang="ru-RU" sz="2800" dirty="0" err="1"/>
              <a:t>пайызы</a:t>
            </a:r>
            <a:endParaRPr lang="ru-RU" sz="2800" dirty="0"/>
          </a:p>
          <a:p>
            <a:r>
              <a:rPr lang="ru-RU" sz="2800" dirty="0"/>
              <a:t>           </a:t>
            </a:r>
            <a:r>
              <a:rPr lang="ru-RU" sz="2800" b="1" dirty="0" smtClean="0">
                <a:solidFill>
                  <a:srgbClr val="FF0000"/>
                </a:solidFill>
              </a:rPr>
              <a:t>Ө</a:t>
            </a:r>
            <a:r>
              <a:rPr lang="ru-RU" sz="2800" dirty="0" smtClean="0"/>
              <a:t> – </a:t>
            </a:r>
            <a:r>
              <a:rPr lang="ru-RU" sz="2800" dirty="0" err="1"/>
              <a:t>өткізу</a:t>
            </a:r>
            <a:endParaRPr lang="ru-RU" sz="2800" dirty="0"/>
          </a:p>
        </p:txBody>
      </p:sp>
    </p:spTree>
    <p:extLst>
      <p:ext uri="{BB962C8B-B14F-4D97-AF65-F5344CB8AC3E}">
        <p14:creationId xmlns:p14="http://schemas.microsoft.com/office/powerpoint/2010/main" val="2607224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536" y="1844824"/>
            <a:ext cx="8064896" cy="2308324"/>
          </a:xfrm>
          <a:prstGeom prst="rect">
            <a:avLst/>
          </a:prstGeom>
        </p:spPr>
        <p:txBody>
          <a:bodyPr wrap="square">
            <a:spAutoFit/>
          </a:bodyPr>
          <a:lstStyle/>
          <a:p>
            <a:pPr algn="ctr"/>
            <a:r>
              <a:rPr lang="ru-RU" sz="3600" dirty="0" err="1"/>
              <a:t>Өткізуден</a:t>
            </a:r>
            <a:r>
              <a:rPr lang="ru-RU" sz="3600" dirty="0"/>
              <a:t> </a:t>
            </a:r>
            <a:r>
              <a:rPr lang="ru-RU" sz="3600" dirty="0" err="1"/>
              <a:t>түскен</a:t>
            </a:r>
            <a:r>
              <a:rPr lang="ru-RU" sz="3600" dirty="0"/>
              <a:t> </a:t>
            </a:r>
            <a:r>
              <a:rPr lang="ru-RU" sz="3600" dirty="0" err="1"/>
              <a:t>түсімге</a:t>
            </a:r>
            <a:r>
              <a:rPr lang="ru-RU" sz="3600" dirty="0"/>
              <a:t> </a:t>
            </a:r>
            <a:r>
              <a:rPr lang="ru-RU" sz="3600" dirty="0" err="1"/>
              <a:t>өткізілген</a:t>
            </a:r>
            <a:r>
              <a:rPr lang="ru-RU" sz="3600" dirty="0"/>
              <a:t> </a:t>
            </a:r>
            <a:r>
              <a:rPr lang="ru-RU" sz="3600" dirty="0" err="1"/>
              <a:t>тауарлар</a:t>
            </a:r>
            <a:r>
              <a:rPr lang="ru-RU" sz="3600" dirty="0"/>
              <a:t> </a:t>
            </a:r>
            <a:r>
              <a:rPr lang="ru-RU" sz="3600" dirty="0" err="1"/>
              <a:t>бағасы</a:t>
            </a:r>
            <a:r>
              <a:rPr lang="ru-RU" sz="3600" dirty="0"/>
              <a:t> мен </a:t>
            </a:r>
            <a:r>
              <a:rPr lang="ru-RU" sz="3600" dirty="0" err="1"/>
              <a:t>санының</a:t>
            </a:r>
            <a:r>
              <a:rPr lang="ru-RU" sz="3600" dirty="0"/>
              <a:t> </a:t>
            </a:r>
            <a:r>
              <a:rPr lang="ru-RU" sz="3600" dirty="0" err="1"/>
              <a:t>әсерін</a:t>
            </a:r>
            <a:r>
              <a:rPr lang="ru-RU" sz="3600" dirty="0"/>
              <a:t> </a:t>
            </a:r>
            <a:r>
              <a:rPr lang="ru-RU" sz="3600" dirty="0" err="1"/>
              <a:t>есептеп</a:t>
            </a:r>
            <a:r>
              <a:rPr lang="ru-RU" sz="3600" dirty="0"/>
              <a:t> </a:t>
            </a:r>
            <a:r>
              <a:rPr lang="ru-RU" sz="3600" dirty="0" err="1"/>
              <a:t>шығару</a:t>
            </a:r>
            <a:r>
              <a:rPr lang="ru-RU" sz="3600" dirty="0"/>
              <a:t> </a:t>
            </a:r>
            <a:r>
              <a:rPr lang="ru-RU" sz="3600" dirty="0" err="1"/>
              <a:t>үшін</a:t>
            </a:r>
            <a:r>
              <a:rPr lang="ru-RU" sz="3600" dirty="0"/>
              <a:t> </a:t>
            </a:r>
            <a:r>
              <a:rPr lang="ru-RU" sz="3600" dirty="0" err="1"/>
              <a:t>индекстік</a:t>
            </a:r>
            <a:r>
              <a:rPr lang="ru-RU" sz="3600" dirty="0"/>
              <a:t> </a:t>
            </a:r>
            <a:r>
              <a:rPr lang="ru-RU" sz="3600" dirty="0" err="1"/>
              <a:t>әдіс</a:t>
            </a:r>
            <a:r>
              <a:rPr lang="ru-RU" sz="3600" dirty="0"/>
              <a:t> </a:t>
            </a:r>
            <a:r>
              <a:rPr lang="ru-RU" sz="3600" dirty="0" err="1"/>
              <a:t>пайдаланылады</a:t>
            </a:r>
            <a:r>
              <a:rPr lang="ru-RU" sz="3600" dirty="0"/>
              <a:t>.</a:t>
            </a:r>
          </a:p>
        </p:txBody>
      </p:sp>
    </p:spTree>
    <p:extLst>
      <p:ext uri="{BB962C8B-B14F-4D97-AF65-F5344CB8AC3E}">
        <p14:creationId xmlns:p14="http://schemas.microsoft.com/office/powerpoint/2010/main" val="500153884"/>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43</TotalTime>
  <Words>531</Words>
  <Application>Microsoft Office PowerPoint</Application>
  <PresentationFormat>Экран (4:3)</PresentationFormat>
  <Paragraphs>66</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Georgia</vt:lpstr>
      <vt:lpstr>Times New Roman</vt:lpstr>
      <vt:lpstr>Trebuchet MS</vt:lpstr>
      <vt:lpstr>Воздушный поток</vt:lpstr>
      <vt:lpstr>ӨНІМ ӨНДІРУ ЖӘНЕ ЖҮЗЕГЕ АСЫРУ КӨЛЕМІН ТАЛДАУ    Дәріс жоспары(1 сағат)  1.Өндірістік нәтижелерін талдаудың міндеттері және көздері 2.Өнім өндіру және жүзеге асыру көлемінің динамикасы, ассортименті және түрлері бойынша талдау  3.Өнім көлеміне факторлардың әсерін талдау және құрылымның қозғаласын талау. Өнімнің төлемқабілеттілікті талдау </vt:lpstr>
      <vt:lpstr>1.Өндірістік нәтижелерін талдаудың міндеттері және көздері </vt:lpstr>
      <vt:lpstr>Презентация PowerPoint</vt:lpstr>
      <vt:lpstr>Презентация PowerPoint</vt:lpstr>
      <vt:lpstr>Презентация PowerPoint</vt:lpstr>
      <vt:lpstr>Презентация PowerPoint</vt:lpstr>
      <vt:lpstr>Презентация PowerPoint</vt:lpstr>
      <vt:lpstr>2.Өнім өндіру және жүзеге асыру көлемінің динамикасы, ассортименті және түрлері бойынша талдау  </vt:lpstr>
      <vt:lpstr>Презентация PowerPoint</vt:lpstr>
      <vt:lpstr>Презентация PowerPoint</vt:lpstr>
      <vt:lpstr>Презентация PowerPoint</vt:lpstr>
      <vt:lpstr>Презентация PowerPoint</vt:lpstr>
      <vt:lpstr>3.Өнім көлеміне факторлардың әсерін талдау және құрылымның қозғаласын талау. Өнімнің төлемқабілеттілікті талдау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 ТАҚЫРЫП. ӨНІМ ӨНДІРУ ЖӘНЕ ЖҮЗЕГЕ АСЫРУ КӨЛЕМІН ТАЛДАУ    Дәріс жоспары(1 сағат)  1.Өндірістік нәтижелерін талдаудың міндеттері және көздері 2.Өнім өндіру және жүзеге асыру көлемінің динамикасы, ассортименті және түрлері бойынша талдау  3.Өнім көлеміне факторлардың әсерін талдау және құрылымның қозғаласын талау. Өнімнің төлемқабілеттілікті талдау</dc:title>
  <dc:creator>Администратор</dc:creator>
  <cp:lastModifiedBy>Гульнара Джeмпеисова</cp:lastModifiedBy>
  <cp:revision>7</cp:revision>
  <dcterms:created xsi:type="dcterms:W3CDTF">2014-03-06T16:34:55Z</dcterms:created>
  <dcterms:modified xsi:type="dcterms:W3CDTF">2024-10-09T09:44:56Z</dcterms:modified>
</cp:coreProperties>
</file>